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5"/>
  </p:notesMasterIdLst>
  <p:sldIdLst>
    <p:sldId id="256" r:id="rId3"/>
    <p:sldId id="294" r:id="rId4"/>
    <p:sldId id="308" r:id="rId5"/>
    <p:sldId id="291" r:id="rId6"/>
    <p:sldId id="292" r:id="rId7"/>
    <p:sldId id="342" r:id="rId8"/>
    <p:sldId id="293" r:id="rId9"/>
    <p:sldId id="295" r:id="rId10"/>
    <p:sldId id="341" r:id="rId11"/>
    <p:sldId id="344" r:id="rId12"/>
    <p:sldId id="297" r:id="rId13"/>
    <p:sldId id="298" r:id="rId14"/>
    <p:sldId id="299" r:id="rId15"/>
    <p:sldId id="343" r:id="rId16"/>
    <p:sldId id="300" r:id="rId17"/>
    <p:sldId id="301" r:id="rId18"/>
    <p:sldId id="345" r:id="rId19"/>
    <p:sldId id="346" r:id="rId20"/>
    <p:sldId id="374" r:id="rId21"/>
    <p:sldId id="349" r:id="rId22"/>
    <p:sldId id="350" r:id="rId23"/>
    <p:sldId id="351" r:id="rId24"/>
    <p:sldId id="352" r:id="rId25"/>
    <p:sldId id="375" r:id="rId26"/>
    <p:sldId id="355" r:id="rId27"/>
    <p:sldId id="358" r:id="rId28"/>
    <p:sldId id="359" r:id="rId29"/>
    <p:sldId id="361" r:id="rId30"/>
    <p:sldId id="363" r:id="rId31"/>
    <p:sldId id="364" r:id="rId32"/>
    <p:sldId id="365" r:id="rId33"/>
    <p:sldId id="366" r:id="rId34"/>
    <p:sldId id="369" r:id="rId35"/>
    <p:sldId id="370" r:id="rId36"/>
    <p:sldId id="372" r:id="rId37"/>
    <p:sldId id="376" r:id="rId38"/>
    <p:sldId id="377" r:id="rId39"/>
    <p:sldId id="378" r:id="rId40"/>
    <p:sldId id="379" r:id="rId41"/>
    <p:sldId id="380" r:id="rId42"/>
    <p:sldId id="381" r:id="rId43"/>
    <p:sldId id="382"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1" autoAdjust="0"/>
    <p:restoredTop sz="75189" autoAdjust="0"/>
  </p:normalViewPr>
  <p:slideViewPr>
    <p:cSldViewPr snapToGrid="0" snapToObjects="1">
      <p:cViewPr varScale="1">
        <p:scale>
          <a:sx n="108" d="100"/>
          <a:sy n="108" d="100"/>
        </p:scale>
        <p:origin x="84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3BEC2A-9D0A-449E-9A11-6E3419A2F6B2}" type="datetimeFigureOut">
              <a:rPr lang="en-US" smtClean="0"/>
              <a:t>1/9/2023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EEAF78-1582-41F3-8626-C6095A5E8F9A}" type="slidenum">
              <a:rPr lang="en-US" smtClean="0"/>
              <a:t>‹#›</a:t>
            </a:fld>
            <a:endParaRPr lang="en-US"/>
          </a:p>
        </p:txBody>
      </p:sp>
    </p:spTree>
    <p:extLst>
      <p:ext uri="{BB962C8B-B14F-4D97-AF65-F5344CB8AC3E}">
        <p14:creationId xmlns:p14="http://schemas.microsoft.com/office/powerpoint/2010/main" val="133189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3" Type="http://schemas.openxmlformats.org/officeDocument/2006/relationships/hyperlink" Target="https://en.wikipedia.org/wiki/Wernher_von_Braun#cite_note-3" TargetMode="External"/><Relationship Id="rId18" Type="http://schemas.openxmlformats.org/officeDocument/2006/relationships/hyperlink" Target="https://en.wikipedia.org/wiki/V-2_rocket" TargetMode="External"/><Relationship Id="rId26" Type="http://schemas.openxmlformats.org/officeDocument/2006/relationships/hyperlink" Target="https://en.wikipedia.org/wiki/Walt_Disney" TargetMode="External"/><Relationship Id="rId39" Type="http://schemas.openxmlformats.org/officeDocument/2006/relationships/hyperlink" Target="https://en.wikipedia.org/wiki/Wernher_von_Braun#cite_note-11" TargetMode="External"/><Relationship Id="rId21" Type="http://schemas.openxmlformats.org/officeDocument/2006/relationships/hyperlink" Target="https://en.wikipedia.org/wiki/Operation_Paperclip" TargetMode="External"/><Relationship Id="rId34" Type="http://schemas.openxmlformats.org/officeDocument/2006/relationships/hyperlink" Target="https://en.wikipedia.org/wiki/Wernher_von_Braun#cite_note-NASAMSFC-8" TargetMode="External"/><Relationship Id="rId7" Type="http://schemas.openxmlformats.org/officeDocument/2006/relationships/hyperlink" Target="https://en.wikipedia.org/wiki/Pierre-Jules_Hetzel" TargetMode="External"/><Relationship Id="rId12" Type="http://schemas.openxmlformats.org/officeDocument/2006/relationships/hyperlink" Target="https://en.wikipedia.org/wiki/Aerospace_engineering" TargetMode="External"/><Relationship Id="rId17" Type="http://schemas.openxmlformats.org/officeDocument/2006/relationships/hyperlink" Target="https://en.wikipedia.org/wiki/Wernher_von_Braun#cite_note-4" TargetMode="External"/><Relationship Id="rId25" Type="http://schemas.openxmlformats.org/officeDocument/2006/relationships/hyperlink" Target="https://en.wikipedia.org/wiki/Explorer_1" TargetMode="External"/><Relationship Id="rId33" Type="http://schemas.openxmlformats.org/officeDocument/2006/relationships/hyperlink" Target="https://en.wikipedia.org/wiki/Wernher_von_Braun#cite_note-7" TargetMode="External"/><Relationship Id="rId38" Type="http://schemas.openxmlformats.org/officeDocument/2006/relationships/hyperlink" Target="https://en.wikipedia.org/wiki/Wernher_von_Braun#cite_note-10" TargetMode="External"/><Relationship Id="rId2" Type="http://schemas.openxmlformats.org/officeDocument/2006/relationships/slide" Target="../slides/slide19.xml"/><Relationship Id="rId16" Type="http://schemas.openxmlformats.org/officeDocument/2006/relationships/hyperlink" Target="https://en.wikipedia.org/wiki/Nazi_Germany" TargetMode="External"/><Relationship Id="rId20" Type="http://schemas.openxmlformats.org/officeDocument/2006/relationships/hyperlink" Target="https://en.wikipedia.org/wiki/World_War_II" TargetMode="External"/><Relationship Id="rId29" Type="http://schemas.openxmlformats.org/officeDocument/2006/relationships/hyperlink" Target="https://en.wikipedia.org/wiki/Marshall_Space_Flight_Center" TargetMode="External"/><Relationship Id="rId1" Type="http://schemas.openxmlformats.org/officeDocument/2006/relationships/notesMaster" Target="../notesMasters/notesMaster1.xml"/><Relationship Id="rId6" Type="http://schemas.openxmlformats.org/officeDocument/2006/relationships/hyperlink" Target="https://en.wikipedia.org/wiki/Playwright" TargetMode="External"/><Relationship Id="rId11" Type="http://schemas.openxmlformats.org/officeDocument/2006/relationships/hyperlink" Target="https://en.wikipedia.org/wiki/Around_the_World_in_Eighty_Days" TargetMode="External"/><Relationship Id="rId24" Type="http://schemas.openxmlformats.org/officeDocument/2006/relationships/hyperlink" Target="https://en.wikipedia.org/wiki/Intermediate-range_ballistic_missile" TargetMode="External"/><Relationship Id="rId32" Type="http://schemas.openxmlformats.org/officeDocument/2006/relationships/hyperlink" Target="https://en.wikipedia.org/wiki/Apollo_(spacecraft)" TargetMode="External"/><Relationship Id="rId37" Type="http://schemas.openxmlformats.org/officeDocument/2006/relationships/hyperlink" Target="https://en.wikipedia.org/wiki/Wernher_von_Braun#cite_note-9" TargetMode="External"/><Relationship Id="rId40" Type="http://schemas.openxmlformats.org/officeDocument/2006/relationships/hyperlink" Target="https://en.wikipedia.org/wiki/Human_mission_to_Mars" TargetMode="External"/><Relationship Id="rId5" Type="http://schemas.openxmlformats.org/officeDocument/2006/relationships/hyperlink" Target="https://en.wikipedia.org/wiki/Poet" TargetMode="External"/><Relationship Id="rId15" Type="http://schemas.openxmlformats.org/officeDocument/2006/relationships/hyperlink" Target="https://en.wikipedia.org/wiki/Allgemeine_SS" TargetMode="External"/><Relationship Id="rId23" Type="http://schemas.openxmlformats.org/officeDocument/2006/relationships/hyperlink" Target="https://en.wikipedia.org/wiki/United_States_Army" TargetMode="External"/><Relationship Id="rId28" Type="http://schemas.openxmlformats.org/officeDocument/2006/relationships/hyperlink" Target="https://en.wikipedia.org/wiki/NASA" TargetMode="External"/><Relationship Id="rId36" Type="http://schemas.openxmlformats.org/officeDocument/2006/relationships/hyperlink" Target="https://en.wikipedia.org/wiki/National_Medal_of_Science" TargetMode="External"/><Relationship Id="rId10" Type="http://schemas.openxmlformats.org/officeDocument/2006/relationships/hyperlink" Target="https://en.wikipedia.org/wiki/Twenty_Thousand_Leagues_Under_the_Seas" TargetMode="External"/><Relationship Id="rId19" Type="http://schemas.openxmlformats.org/officeDocument/2006/relationships/hyperlink" Target="https://en.wikipedia.org/wiki/Peenem%C3%BCnde" TargetMode="External"/><Relationship Id="rId31" Type="http://schemas.openxmlformats.org/officeDocument/2006/relationships/hyperlink" Target="https://en.wikipedia.org/wiki/Super_heavy-lift_launch_vehicle" TargetMode="External"/><Relationship Id="rId4" Type="http://schemas.openxmlformats.org/officeDocument/2006/relationships/hyperlink" Target="https://en.wikipedia.org/wiki/Novelist" TargetMode="External"/><Relationship Id="rId9" Type="http://schemas.openxmlformats.org/officeDocument/2006/relationships/hyperlink" Target="https://en.wikipedia.org/wiki/Journey_to_the_Center_of_the_Earth" TargetMode="External"/><Relationship Id="rId14" Type="http://schemas.openxmlformats.org/officeDocument/2006/relationships/hyperlink" Target="https://en.wikipedia.org/wiki/Space_architecture" TargetMode="External"/><Relationship Id="rId22" Type="http://schemas.openxmlformats.org/officeDocument/2006/relationships/hyperlink" Target="https://en.wikipedia.org/wiki/Wernher_von_Braun#cite_note-AmerExp-5" TargetMode="External"/><Relationship Id="rId27" Type="http://schemas.openxmlformats.org/officeDocument/2006/relationships/hyperlink" Target="https://en.wikipedia.org/wiki/Wernher_von_Braun#cite_note-6" TargetMode="External"/><Relationship Id="rId30" Type="http://schemas.openxmlformats.org/officeDocument/2006/relationships/hyperlink" Target="https://en.wikipedia.org/wiki/Saturn_V" TargetMode="External"/><Relationship Id="rId35" Type="http://schemas.openxmlformats.org/officeDocument/2006/relationships/hyperlink" Target="https://en.wikipedia.org/wiki/National_Academy_of_Engineering" TargetMode="External"/><Relationship Id="rId8" Type="http://schemas.openxmlformats.org/officeDocument/2006/relationships/hyperlink" Target="https://en.wikipedia.org/wiki/Voyages_extraordinaires" TargetMode="External"/><Relationship Id="rId3" Type="http://schemas.openxmlformats.org/officeDocument/2006/relationships/hyperlink" Target="https://en.wikipedia.org/wiki/Jules_Verne#cite_note-Britannica-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EEAF78-1582-41F3-8626-C6095A5E8F9A}" type="slidenum">
              <a:rPr lang="en-US" smtClean="0"/>
              <a:t>1</a:t>
            </a:fld>
            <a:endParaRPr lang="en-US"/>
          </a:p>
        </p:txBody>
      </p:sp>
    </p:spTree>
    <p:extLst>
      <p:ext uri="{BB962C8B-B14F-4D97-AF65-F5344CB8AC3E}">
        <p14:creationId xmlns:p14="http://schemas.microsoft.com/office/powerpoint/2010/main" val="205860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EEAF78-1582-41F3-8626-C6095A5E8F9A}" type="slidenum">
              <a:rPr lang="en-US" smtClean="0"/>
              <a:t>3</a:t>
            </a:fld>
            <a:endParaRPr lang="en-US"/>
          </a:p>
        </p:txBody>
      </p:sp>
    </p:spTree>
    <p:extLst>
      <p:ext uri="{BB962C8B-B14F-4D97-AF65-F5344CB8AC3E}">
        <p14:creationId xmlns:p14="http://schemas.microsoft.com/office/powerpoint/2010/main" val="263627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EEAF78-1582-41F3-8626-C6095A5E8F9A}" type="slidenum">
              <a:rPr lang="en-US" smtClean="0"/>
              <a:t>18</a:t>
            </a:fld>
            <a:endParaRPr lang="en-US"/>
          </a:p>
        </p:txBody>
      </p:sp>
    </p:spTree>
    <p:extLst>
      <p:ext uri="{BB962C8B-B14F-4D97-AF65-F5344CB8AC3E}">
        <p14:creationId xmlns:p14="http://schemas.microsoft.com/office/powerpoint/2010/main" val="4239252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Jules Gabriel Verne </a:t>
            </a:r>
            <a:r>
              <a:rPr lang="en-US" sz="1200" b="0" i="0" kern="1200" dirty="0" smtClean="0">
                <a:solidFill>
                  <a:schemeClr val="tx1"/>
                </a:solidFill>
                <a:effectLst/>
                <a:latin typeface="+mn-lt"/>
                <a:ea typeface="+mn-ea"/>
                <a:cs typeface="+mn-cs"/>
              </a:rPr>
              <a:t>8 February 1828 – 24 March 1905</a:t>
            </a:r>
            <a:r>
              <a:rPr lang="en-US" sz="1200" b="0" i="0" u="none" strike="noStrike" kern="1200" baseline="30000" dirty="0" smtClean="0">
                <a:solidFill>
                  <a:schemeClr val="tx1"/>
                </a:solidFill>
                <a:effectLst/>
                <a:latin typeface="+mn-lt"/>
                <a:ea typeface="+mn-ea"/>
                <a:cs typeface="+mn-cs"/>
                <a:hlinkClick r:id="rId3"/>
              </a:rPr>
              <a:t>[3]</a:t>
            </a:r>
            <a:r>
              <a:rPr lang="en-US" sz="1200" b="0" i="0" kern="1200" dirty="0" smtClean="0">
                <a:solidFill>
                  <a:schemeClr val="tx1"/>
                </a:solidFill>
                <a:effectLst/>
                <a:latin typeface="+mn-lt"/>
                <a:ea typeface="+mn-ea"/>
                <a:cs typeface="+mn-cs"/>
              </a:rPr>
              <a:t>) was a French </a:t>
            </a:r>
            <a:r>
              <a:rPr lang="en-US" sz="1200" b="0" i="0" u="none" strike="noStrike" kern="1200" dirty="0" smtClean="0">
                <a:solidFill>
                  <a:schemeClr val="tx1"/>
                </a:solidFill>
                <a:effectLst/>
                <a:latin typeface="+mn-lt"/>
                <a:ea typeface="+mn-ea"/>
                <a:cs typeface="+mn-cs"/>
                <a:hlinkClick r:id="rId4" tooltip="Novelist"/>
              </a:rPr>
              <a:t>novelist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tooltip="Poet"/>
              </a:rPr>
              <a:t>poet</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6" tooltip="Playwright"/>
              </a:rPr>
              <a:t>playwright</a:t>
            </a:r>
            <a:r>
              <a:rPr lang="en-US" sz="1200" b="0" i="0" kern="1200" dirty="0" smtClean="0">
                <a:solidFill>
                  <a:schemeClr val="tx1"/>
                </a:solidFill>
                <a:effectLst/>
                <a:latin typeface="+mn-lt"/>
                <a:ea typeface="+mn-ea"/>
                <a:cs typeface="+mn-cs"/>
              </a:rPr>
              <a:t>. His collaboration with the publisher </a:t>
            </a:r>
            <a:r>
              <a:rPr lang="en-US" sz="1200" b="0" i="0" u="none" strike="noStrike" kern="1200" dirty="0" smtClean="0">
                <a:solidFill>
                  <a:schemeClr val="tx1"/>
                </a:solidFill>
                <a:effectLst/>
                <a:latin typeface="+mn-lt"/>
                <a:ea typeface="+mn-ea"/>
                <a:cs typeface="+mn-cs"/>
                <a:hlinkClick r:id="rId7" tooltip="Pierre-Jules Hetzel"/>
              </a:rPr>
              <a:t>Pierre-Jules Hetzel</a:t>
            </a:r>
            <a:r>
              <a:rPr lang="en-US" sz="1200" b="0" i="0" kern="1200" dirty="0" smtClean="0">
                <a:solidFill>
                  <a:schemeClr val="tx1"/>
                </a:solidFill>
                <a:effectLst/>
                <a:latin typeface="+mn-lt"/>
                <a:ea typeface="+mn-ea"/>
                <a:cs typeface="+mn-cs"/>
              </a:rPr>
              <a:t> led to the creation of the </a:t>
            </a:r>
            <a:r>
              <a:rPr lang="en-US" sz="1200" b="0" i="1" u="none" strike="noStrike" kern="1200" dirty="0" smtClean="0">
                <a:solidFill>
                  <a:schemeClr val="tx1"/>
                </a:solidFill>
                <a:effectLst/>
                <a:latin typeface="+mn-lt"/>
                <a:ea typeface="+mn-ea"/>
                <a:cs typeface="+mn-cs"/>
                <a:hlinkClick r:id="rId8" tooltip="Voyages extraordinaires"/>
              </a:rPr>
              <a:t>Voyages </a:t>
            </a:r>
            <a:r>
              <a:rPr lang="en-US" sz="1200" b="0" i="1" u="none" strike="noStrike" kern="1200" dirty="0" err="1" smtClean="0">
                <a:solidFill>
                  <a:schemeClr val="tx1"/>
                </a:solidFill>
                <a:effectLst/>
                <a:latin typeface="+mn-lt"/>
                <a:ea typeface="+mn-ea"/>
                <a:cs typeface="+mn-cs"/>
                <a:hlinkClick r:id="rId8" tooltip="Voyages extraordinaires"/>
              </a:rPr>
              <a:t>extraordinaires</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3"/>
              </a:rPr>
              <a:t>[3]</a:t>
            </a:r>
            <a:r>
              <a:rPr lang="en-US" sz="1200" b="0" i="0" kern="1200" dirty="0" smtClean="0">
                <a:solidFill>
                  <a:schemeClr val="tx1"/>
                </a:solidFill>
                <a:effectLst/>
                <a:latin typeface="+mn-lt"/>
                <a:ea typeface="+mn-ea"/>
                <a:cs typeface="+mn-cs"/>
              </a:rPr>
              <a:t> a series of bestselling adventure novels including </a:t>
            </a:r>
            <a:r>
              <a:rPr lang="en-US" sz="1200" b="0" i="1" u="none" strike="noStrike" kern="1200" dirty="0" smtClean="0">
                <a:solidFill>
                  <a:schemeClr val="tx1"/>
                </a:solidFill>
                <a:effectLst/>
                <a:latin typeface="+mn-lt"/>
                <a:ea typeface="+mn-ea"/>
                <a:cs typeface="+mn-cs"/>
                <a:hlinkClick r:id="rId9" tooltip="Journey to the Center of the Earth"/>
              </a:rPr>
              <a:t>Journey to the Center of the Earth</a:t>
            </a:r>
            <a:r>
              <a:rPr lang="en-US" sz="1200" b="0" i="0" kern="1200" dirty="0" smtClean="0">
                <a:solidFill>
                  <a:schemeClr val="tx1"/>
                </a:solidFill>
                <a:effectLst/>
                <a:latin typeface="+mn-lt"/>
                <a:ea typeface="+mn-ea"/>
                <a:cs typeface="+mn-cs"/>
              </a:rPr>
              <a:t> (1864), </a:t>
            </a:r>
            <a:r>
              <a:rPr lang="en-US" sz="1200" b="0" i="1" u="none" strike="noStrike" kern="1200" dirty="0" smtClean="0">
                <a:solidFill>
                  <a:schemeClr val="tx1"/>
                </a:solidFill>
                <a:effectLst/>
                <a:latin typeface="+mn-lt"/>
                <a:ea typeface="+mn-ea"/>
                <a:cs typeface="+mn-cs"/>
                <a:hlinkClick r:id="rId10" tooltip="Twenty Thousand Leagues Under the Seas"/>
              </a:rPr>
              <a:t>Twenty Thousand Leagues Under the Seas</a:t>
            </a:r>
            <a:r>
              <a:rPr lang="en-US" sz="1200" b="0" i="0" kern="1200" dirty="0" smtClean="0">
                <a:solidFill>
                  <a:schemeClr val="tx1"/>
                </a:solidFill>
                <a:effectLst/>
                <a:latin typeface="+mn-lt"/>
                <a:ea typeface="+mn-ea"/>
                <a:cs typeface="+mn-cs"/>
              </a:rPr>
              <a:t> (1870), and </a:t>
            </a:r>
            <a:r>
              <a:rPr lang="en-US" sz="1200" b="0" i="1" u="none" strike="noStrike" kern="1200" dirty="0" smtClean="0">
                <a:solidFill>
                  <a:schemeClr val="tx1"/>
                </a:solidFill>
                <a:effectLst/>
                <a:latin typeface="+mn-lt"/>
                <a:ea typeface="+mn-ea"/>
                <a:cs typeface="+mn-cs"/>
                <a:hlinkClick r:id="rId11" tooltip="Around the World in Eighty Days"/>
              </a:rPr>
              <a:t>Around the World in Eighty Days</a:t>
            </a:r>
            <a:r>
              <a:rPr lang="en-US" sz="1200" b="0" i="0" kern="1200" dirty="0" smtClean="0">
                <a:solidFill>
                  <a:schemeClr val="tx1"/>
                </a:solidFill>
                <a:effectLst/>
                <a:latin typeface="+mn-lt"/>
                <a:ea typeface="+mn-ea"/>
                <a:cs typeface="+mn-cs"/>
              </a:rPr>
              <a:t> (1872). His novels, always well documented, are generally set in the second half of the 19th century, taking into account the technological advances of the time.</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Wernher</a:t>
            </a:r>
            <a:r>
              <a:rPr lang="en-US" sz="1200" b="1" i="0" kern="1200" dirty="0" smtClean="0">
                <a:solidFill>
                  <a:schemeClr val="tx1"/>
                </a:solidFill>
                <a:effectLst/>
                <a:latin typeface="+mn-lt"/>
                <a:ea typeface="+mn-ea"/>
                <a:cs typeface="+mn-cs"/>
              </a:rPr>
              <a:t> Magnus Maximilian </a:t>
            </a:r>
            <a:r>
              <a:rPr lang="en-US" sz="1200" b="1" i="0" kern="1200" dirty="0" err="1" smtClean="0">
                <a:solidFill>
                  <a:schemeClr val="tx1"/>
                </a:solidFill>
                <a:effectLst/>
                <a:latin typeface="+mn-lt"/>
                <a:ea typeface="+mn-ea"/>
                <a:cs typeface="+mn-cs"/>
              </a:rPr>
              <a:t>Freiherr</a:t>
            </a:r>
            <a:r>
              <a:rPr lang="en-US" sz="1200" b="1" i="0" kern="1200" dirty="0" smtClean="0">
                <a:solidFill>
                  <a:schemeClr val="tx1"/>
                </a:solidFill>
                <a:effectLst/>
                <a:latin typeface="+mn-lt"/>
                <a:ea typeface="+mn-ea"/>
                <a:cs typeface="+mn-cs"/>
              </a:rPr>
              <a:t> von Braun</a:t>
            </a:r>
            <a:r>
              <a:rPr lang="en-US" sz="1200" b="0" i="0" kern="1200" dirty="0" smtClean="0">
                <a:solidFill>
                  <a:schemeClr val="tx1"/>
                </a:solidFill>
                <a:effectLst/>
                <a:latin typeface="+mn-lt"/>
                <a:ea typeface="+mn-ea"/>
                <a:cs typeface="+mn-cs"/>
              </a:rPr>
              <a:t> (23 March 1912 – 16 June 1977) was a German-American </a:t>
            </a:r>
            <a:r>
              <a:rPr lang="en-US" sz="1200" b="0" i="0" u="none" strike="noStrike" kern="1200" dirty="0" smtClean="0">
                <a:solidFill>
                  <a:schemeClr val="tx1"/>
                </a:solidFill>
                <a:effectLst/>
                <a:latin typeface="+mn-lt"/>
                <a:ea typeface="+mn-ea"/>
                <a:cs typeface="+mn-cs"/>
                <a:hlinkClick r:id="rId12" tooltip="Aerospace engineering"/>
              </a:rPr>
              <a:t>aerospace engineer</a:t>
            </a:r>
            <a:r>
              <a:rPr lang="en-US" sz="1200" b="0" i="0" u="none" strike="noStrike" kern="1200" baseline="30000" dirty="0" smtClean="0">
                <a:solidFill>
                  <a:schemeClr val="tx1"/>
                </a:solidFill>
                <a:effectLst/>
                <a:latin typeface="+mn-lt"/>
                <a:ea typeface="+mn-ea"/>
                <a:cs typeface="+mn-cs"/>
                <a:hlinkClick r:id="rId13"/>
              </a:rPr>
              <a:t>[3]</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4" tooltip="Space architecture"/>
              </a:rPr>
              <a:t>space architect</a:t>
            </a:r>
            <a:r>
              <a:rPr lang="en-US" sz="1200" b="0" i="0" kern="1200" dirty="0" smtClean="0">
                <a:solidFill>
                  <a:schemeClr val="tx1"/>
                </a:solidFill>
                <a:effectLst/>
                <a:latin typeface="+mn-lt"/>
                <a:ea typeface="+mn-ea"/>
                <a:cs typeface="+mn-cs"/>
              </a:rPr>
              <a:t>. He was a member of the Nazi Party and </a:t>
            </a:r>
            <a:r>
              <a:rPr lang="en-US" sz="1200" b="0" i="0" u="none" strike="noStrike" kern="1200" dirty="0" err="1" smtClean="0">
                <a:solidFill>
                  <a:schemeClr val="tx1"/>
                </a:solidFill>
                <a:effectLst/>
                <a:latin typeface="+mn-lt"/>
                <a:ea typeface="+mn-ea"/>
                <a:cs typeface="+mn-cs"/>
                <a:hlinkClick r:id="rId15" tooltip="Allgemeine SS"/>
              </a:rPr>
              <a:t>Allgemeine</a:t>
            </a:r>
            <a:r>
              <a:rPr lang="en-US" sz="1200" b="0" i="0" u="none" strike="noStrike" kern="1200" dirty="0" smtClean="0">
                <a:solidFill>
                  <a:schemeClr val="tx1"/>
                </a:solidFill>
                <a:effectLst/>
                <a:latin typeface="+mn-lt"/>
                <a:ea typeface="+mn-ea"/>
                <a:cs typeface="+mn-cs"/>
                <a:hlinkClick r:id="rId15" tooltip="Allgemeine SS"/>
              </a:rPr>
              <a:t> SS</a:t>
            </a:r>
            <a:r>
              <a:rPr lang="en-US" sz="1200" b="0" i="0" kern="1200" dirty="0" smtClean="0">
                <a:solidFill>
                  <a:schemeClr val="tx1"/>
                </a:solidFill>
                <a:effectLst/>
                <a:latin typeface="+mn-lt"/>
                <a:ea typeface="+mn-ea"/>
                <a:cs typeface="+mn-cs"/>
              </a:rPr>
              <a:t>, as well as the leading figure in the development of rocket technology in </a:t>
            </a:r>
            <a:r>
              <a:rPr lang="en-US" sz="1200" b="0" i="0" u="none" strike="noStrike" kern="1200" dirty="0" smtClean="0">
                <a:solidFill>
                  <a:schemeClr val="tx1"/>
                </a:solidFill>
                <a:effectLst/>
                <a:latin typeface="+mn-lt"/>
                <a:ea typeface="+mn-ea"/>
                <a:cs typeface="+mn-cs"/>
                <a:hlinkClick r:id="rId16" tooltip="Nazi Germany"/>
              </a:rPr>
              <a:t>Nazi Germany</a:t>
            </a:r>
            <a:r>
              <a:rPr lang="en-US" sz="1200" b="0" i="0" kern="1200" dirty="0" smtClean="0">
                <a:solidFill>
                  <a:schemeClr val="tx1"/>
                </a:solidFill>
                <a:effectLst/>
                <a:latin typeface="+mn-lt"/>
                <a:ea typeface="+mn-ea"/>
                <a:cs typeface="+mn-cs"/>
              </a:rPr>
              <a:t> and a pioneer of rocket and space technology in the United States.</a:t>
            </a:r>
            <a:r>
              <a:rPr lang="en-US" sz="1200" b="0" i="0" u="none" strike="noStrike" kern="1200" baseline="30000" dirty="0" smtClean="0">
                <a:solidFill>
                  <a:schemeClr val="tx1"/>
                </a:solidFill>
                <a:effectLst/>
                <a:latin typeface="+mn-lt"/>
                <a:ea typeface="+mn-ea"/>
                <a:cs typeface="+mn-cs"/>
                <a:hlinkClick r:id="rId17"/>
              </a:rPr>
              <a:t>[4]</a:t>
            </a:r>
            <a:r>
              <a:rPr lang="en-US" sz="1200" b="0" i="0" u="none" strike="noStrike"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 a young man, von Braun worked in Nazi Germany's rocket development program. He helped design and co-developed the </a:t>
            </a:r>
            <a:r>
              <a:rPr lang="en-US" sz="1200" b="0" i="0" u="none" strike="noStrike" kern="1200" dirty="0" smtClean="0">
                <a:solidFill>
                  <a:schemeClr val="tx1"/>
                </a:solidFill>
                <a:effectLst/>
                <a:latin typeface="+mn-lt"/>
                <a:ea typeface="+mn-ea"/>
                <a:cs typeface="+mn-cs"/>
                <a:hlinkClick r:id="rId18" tooltip="V-2 rocket"/>
              </a:rPr>
              <a:t>V-2 rocket</a:t>
            </a:r>
            <a:r>
              <a:rPr lang="en-US" sz="1200" b="0" i="0" kern="1200" dirty="0" smtClean="0">
                <a:solidFill>
                  <a:schemeClr val="tx1"/>
                </a:solidFill>
                <a:effectLst/>
                <a:latin typeface="+mn-lt"/>
                <a:ea typeface="+mn-ea"/>
                <a:cs typeface="+mn-cs"/>
              </a:rPr>
              <a:t> at </a:t>
            </a:r>
            <a:r>
              <a:rPr lang="en-US" sz="1200" b="0" i="0" u="none" strike="noStrike" kern="1200" dirty="0" err="1" smtClean="0">
                <a:solidFill>
                  <a:schemeClr val="tx1"/>
                </a:solidFill>
                <a:effectLst/>
                <a:latin typeface="+mn-lt"/>
                <a:ea typeface="+mn-ea"/>
                <a:cs typeface="+mn-cs"/>
                <a:hlinkClick r:id="rId19" tooltip="Peenemünde"/>
              </a:rPr>
              <a:t>Peenemünde</a:t>
            </a:r>
            <a:r>
              <a:rPr lang="en-US" sz="1200" b="0" i="0" kern="1200" dirty="0" smtClean="0">
                <a:solidFill>
                  <a:schemeClr val="tx1"/>
                </a:solidFill>
                <a:effectLst/>
                <a:latin typeface="+mn-lt"/>
                <a:ea typeface="+mn-ea"/>
                <a:cs typeface="+mn-cs"/>
              </a:rPr>
              <a:t> during </a:t>
            </a:r>
            <a:r>
              <a:rPr lang="en-US" sz="1200" b="0" i="0" u="none" strike="noStrike" kern="1200" dirty="0" smtClean="0">
                <a:solidFill>
                  <a:schemeClr val="tx1"/>
                </a:solidFill>
                <a:effectLst/>
                <a:latin typeface="+mn-lt"/>
                <a:ea typeface="+mn-ea"/>
                <a:cs typeface="+mn-cs"/>
                <a:hlinkClick r:id="rId20" tooltip="World War II"/>
              </a:rPr>
              <a:t>World War II</a:t>
            </a:r>
            <a:r>
              <a:rPr lang="en-US" sz="1200" b="0" i="0" kern="1200" dirty="0" smtClean="0">
                <a:solidFill>
                  <a:schemeClr val="tx1"/>
                </a:solidFill>
                <a:effectLst/>
                <a:latin typeface="+mn-lt"/>
                <a:ea typeface="+mn-ea"/>
                <a:cs typeface="+mn-cs"/>
              </a:rPr>
              <a:t>. Following the war, he was secretly moved to the United States, along with about 1,600 other German scientists, engineers, and technicians, as part of </a:t>
            </a:r>
            <a:r>
              <a:rPr lang="en-US" sz="1200" b="0" i="0" u="none" strike="noStrike" kern="1200" dirty="0" smtClean="0">
                <a:solidFill>
                  <a:schemeClr val="tx1"/>
                </a:solidFill>
                <a:effectLst/>
                <a:latin typeface="+mn-lt"/>
                <a:ea typeface="+mn-ea"/>
                <a:cs typeface="+mn-cs"/>
                <a:hlinkClick r:id="rId21" tooltip="Operation Paperclip"/>
              </a:rPr>
              <a:t>Operation Paperclip</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22"/>
              </a:rPr>
              <a:t>[5]</a:t>
            </a:r>
            <a:r>
              <a:rPr lang="en-US" sz="1200" b="0" i="0" kern="1200" dirty="0" smtClean="0">
                <a:solidFill>
                  <a:schemeClr val="tx1"/>
                </a:solidFill>
                <a:effectLst/>
                <a:latin typeface="+mn-lt"/>
                <a:ea typeface="+mn-ea"/>
                <a:cs typeface="+mn-cs"/>
              </a:rPr>
              <a:t> He worked for the </a:t>
            </a:r>
            <a:r>
              <a:rPr lang="en-US" sz="1200" b="0" i="0" u="none" strike="noStrike" kern="1200" dirty="0" smtClean="0">
                <a:solidFill>
                  <a:schemeClr val="tx1"/>
                </a:solidFill>
                <a:effectLst/>
                <a:latin typeface="+mn-lt"/>
                <a:ea typeface="+mn-ea"/>
                <a:cs typeface="+mn-cs"/>
                <a:hlinkClick r:id="rId23" tooltip="United States Army"/>
              </a:rPr>
              <a:t>United States Army</a:t>
            </a:r>
            <a:r>
              <a:rPr lang="en-US" sz="1200" b="0" i="0" kern="1200" dirty="0" smtClean="0">
                <a:solidFill>
                  <a:schemeClr val="tx1"/>
                </a:solidFill>
                <a:effectLst/>
                <a:latin typeface="+mn-lt"/>
                <a:ea typeface="+mn-ea"/>
                <a:cs typeface="+mn-cs"/>
              </a:rPr>
              <a:t> on an </a:t>
            </a:r>
            <a:r>
              <a:rPr lang="en-US" sz="1200" b="0" i="0" u="none" strike="noStrike" kern="1200" dirty="0" smtClean="0">
                <a:solidFill>
                  <a:schemeClr val="tx1"/>
                </a:solidFill>
                <a:effectLst/>
                <a:latin typeface="+mn-lt"/>
                <a:ea typeface="+mn-ea"/>
                <a:cs typeface="+mn-cs"/>
                <a:hlinkClick r:id="rId24" tooltip="Intermediate-range ballistic missile"/>
              </a:rPr>
              <a:t>intermediate-range ballistic missile</a:t>
            </a:r>
            <a:r>
              <a:rPr lang="en-US" sz="1200" b="0" i="0" kern="1200" dirty="0" smtClean="0">
                <a:solidFill>
                  <a:schemeClr val="tx1"/>
                </a:solidFill>
                <a:effectLst/>
                <a:latin typeface="+mn-lt"/>
                <a:ea typeface="+mn-ea"/>
                <a:cs typeface="+mn-cs"/>
              </a:rPr>
              <a:t> program, and he developed the rockets that launched the United States' first space satellite </a:t>
            </a:r>
            <a:r>
              <a:rPr lang="en-US" sz="1200" b="0" i="0" u="none" strike="noStrike" kern="1200" dirty="0" smtClean="0">
                <a:solidFill>
                  <a:schemeClr val="tx1"/>
                </a:solidFill>
                <a:effectLst/>
                <a:latin typeface="+mn-lt"/>
                <a:ea typeface="+mn-ea"/>
                <a:cs typeface="+mn-cs"/>
                <a:hlinkClick r:id="rId25" tooltip="Explorer 1"/>
              </a:rPr>
              <a:t>Explorer 1</a:t>
            </a:r>
            <a:r>
              <a:rPr lang="en-US" sz="1200" b="0" i="0" kern="1200" dirty="0" smtClean="0">
                <a:solidFill>
                  <a:schemeClr val="tx1"/>
                </a:solidFill>
                <a:effectLst/>
                <a:latin typeface="+mn-lt"/>
                <a:ea typeface="+mn-ea"/>
                <a:cs typeface="+mn-cs"/>
              </a:rPr>
              <a:t> in 1958. He worked with </a:t>
            </a:r>
            <a:r>
              <a:rPr lang="en-US" sz="1200" b="0" i="0" u="none" strike="noStrike" kern="1200" dirty="0" smtClean="0">
                <a:solidFill>
                  <a:schemeClr val="tx1"/>
                </a:solidFill>
                <a:effectLst/>
                <a:latin typeface="+mn-lt"/>
                <a:ea typeface="+mn-ea"/>
                <a:cs typeface="+mn-cs"/>
                <a:hlinkClick r:id="rId26" tooltip="Walt Disney"/>
              </a:rPr>
              <a:t>Walt Disney</a:t>
            </a:r>
            <a:r>
              <a:rPr lang="en-US" sz="1200" b="0" i="0" kern="1200" dirty="0" smtClean="0">
                <a:solidFill>
                  <a:schemeClr val="tx1"/>
                </a:solidFill>
                <a:effectLst/>
                <a:latin typeface="+mn-lt"/>
                <a:ea typeface="+mn-ea"/>
                <a:cs typeface="+mn-cs"/>
              </a:rPr>
              <a:t> on a series of films, which popularized the idea of human space travel in the US and beyond between 1955 and 1957.</a:t>
            </a:r>
            <a:r>
              <a:rPr lang="en-US" sz="1200" b="0" i="0" u="none" strike="noStrike" kern="1200" baseline="30000" dirty="0" smtClean="0">
                <a:solidFill>
                  <a:schemeClr val="tx1"/>
                </a:solidFill>
                <a:effectLst/>
                <a:latin typeface="+mn-lt"/>
                <a:ea typeface="+mn-ea"/>
                <a:cs typeface="+mn-cs"/>
                <a:hlinkClick r:id="rId27"/>
              </a:rPr>
              <a:t>[6]</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1960, his group was assimilated into </a:t>
            </a:r>
            <a:r>
              <a:rPr lang="en-US" sz="1200" b="0" i="0" u="none" strike="noStrike" kern="1200" dirty="0" smtClean="0">
                <a:solidFill>
                  <a:schemeClr val="tx1"/>
                </a:solidFill>
                <a:effectLst/>
                <a:latin typeface="+mn-lt"/>
                <a:ea typeface="+mn-ea"/>
                <a:cs typeface="+mn-cs"/>
                <a:hlinkClick r:id="rId28" tooltip="NASA"/>
              </a:rPr>
              <a:t>NASA</a:t>
            </a:r>
            <a:r>
              <a:rPr lang="en-US" sz="1200" b="0" i="0" kern="1200" dirty="0" smtClean="0">
                <a:solidFill>
                  <a:schemeClr val="tx1"/>
                </a:solidFill>
                <a:effectLst/>
                <a:latin typeface="+mn-lt"/>
                <a:ea typeface="+mn-ea"/>
                <a:cs typeface="+mn-cs"/>
              </a:rPr>
              <a:t>, where he served as director of the newly formed </a:t>
            </a:r>
            <a:r>
              <a:rPr lang="en-US" sz="1200" b="0" i="0" u="none" strike="noStrike" kern="1200" dirty="0" smtClean="0">
                <a:solidFill>
                  <a:schemeClr val="tx1"/>
                </a:solidFill>
                <a:effectLst/>
                <a:latin typeface="+mn-lt"/>
                <a:ea typeface="+mn-ea"/>
                <a:cs typeface="+mn-cs"/>
                <a:hlinkClick r:id="rId29" tooltip="Marshall Space Flight Center"/>
              </a:rPr>
              <a:t>Marshall Space Flight Center</a:t>
            </a:r>
            <a:r>
              <a:rPr lang="en-US" sz="1200" b="0" i="0" kern="1200" dirty="0" smtClean="0">
                <a:solidFill>
                  <a:schemeClr val="tx1"/>
                </a:solidFill>
                <a:effectLst/>
                <a:latin typeface="+mn-lt"/>
                <a:ea typeface="+mn-ea"/>
                <a:cs typeface="+mn-cs"/>
              </a:rPr>
              <a:t> and as the chief architect of the </a:t>
            </a:r>
            <a:r>
              <a:rPr lang="en-US" sz="1200" b="0" i="0" u="none" strike="noStrike" kern="1200" dirty="0" smtClean="0">
                <a:solidFill>
                  <a:schemeClr val="tx1"/>
                </a:solidFill>
                <a:effectLst/>
                <a:latin typeface="+mn-lt"/>
                <a:ea typeface="+mn-ea"/>
                <a:cs typeface="+mn-cs"/>
                <a:hlinkClick r:id="rId30" tooltip="Saturn V"/>
              </a:rPr>
              <a:t>Saturn V</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1" tooltip="Super heavy-lift launch vehicle"/>
              </a:rPr>
              <a:t>super heavy-lift launch vehicle</a:t>
            </a:r>
            <a:r>
              <a:rPr lang="en-US" sz="1200" b="0" i="0" kern="1200" dirty="0" smtClean="0">
                <a:solidFill>
                  <a:schemeClr val="tx1"/>
                </a:solidFill>
                <a:effectLst/>
                <a:latin typeface="+mn-lt"/>
                <a:ea typeface="+mn-ea"/>
                <a:cs typeface="+mn-cs"/>
              </a:rPr>
              <a:t> that propelled the </a:t>
            </a:r>
            <a:r>
              <a:rPr lang="en-US" sz="1200" b="0" i="0" u="none" strike="noStrike" kern="1200" dirty="0" smtClean="0">
                <a:solidFill>
                  <a:schemeClr val="tx1"/>
                </a:solidFill>
                <a:effectLst/>
                <a:latin typeface="+mn-lt"/>
                <a:ea typeface="+mn-ea"/>
                <a:cs typeface="+mn-cs"/>
                <a:hlinkClick r:id="rId32" tooltip="Apollo (spacecraft)"/>
              </a:rPr>
              <a:t>Apollo spacecraft</a:t>
            </a:r>
            <a:r>
              <a:rPr lang="en-US" sz="1200" b="0" i="0" kern="1200" dirty="0" smtClean="0">
                <a:solidFill>
                  <a:schemeClr val="tx1"/>
                </a:solidFill>
                <a:effectLst/>
                <a:latin typeface="+mn-lt"/>
                <a:ea typeface="+mn-ea"/>
                <a:cs typeface="+mn-cs"/>
              </a:rPr>
              <a:t> to the Moon.</a:t>
            </a:r>
            <a:r>
              <a:rPr lang="en-US" sz="1200" b="0" i="0" u="none" strike="noStrike" kern="1200" baseline="30000" dirty="0" smtClean="0">
                <a:solidFill>
                  <a:schemeClr val="tx1"/>
                </a:solidFill>
                <a:effectLst/>
                <a:latin typeface="+mn-lt"/>
                <a:ea typeface="+mn-ea"/>
                <a:cs typeface="+mn-cs"/>
                <a:hlinkClick r:id="rId33"/>
              </a:rPr>
              <a:t>[7]</a:t>
            </a:r>
            <a:r>
              <a:rPr lang="en-US" sz="1200" b="0" i="0" u="none" strike="noStrike" kern="1200" baseline="30000" dirty="0" smtClean="0">
                <a:solidFill>
                  <a:schemeClr val="tx1"/>
                </a:solidFill>
                <a:effectLst/>
                <a:latin typeface="+mn-lt"/>
                <a:ea typeface="+mn-ea"/>
                <a:cs typeface="+mn-cs"/>
                <a:hlinkClick r:id="rId34"/>
              </a:rPr>
              <a:t>[8]</a:t>
            </a:r>
            <a:r>
              <a:rPr lang="en-US" sz="1200" b="0" i="0" kern="1200" dirty="0" smtClean="0">
                <a:solidFill>
                  <a:schemeClr val="tx1"/>
                </a:solidFill>
                <a:effectLst/>
                <a:latin typeface="+mn-lt"/>
                <a:ea typeface="+mn-ea"/>
                <a:cs typeface="+mn-cs"/>
              </a:rPr>
              <a:t> In 1967, von Braun was inducted into the </a:t>
            </a:r>
            <a:r>
              <a:rPr lang="en-US" sz="1200" b="0" i="0" u="none" strike="noStrike" kern="1200" dirty="0" smtClean="0">
                <a:solidFill>
                  <a:schemeClr val="tx1"/>
                </a:solidFill>
                <a:effectLst/>
                <a:latin typeface="+mn-lt"/>
                <a:ea typeface="+mn-ea"/>
                <a:cs typeface="+mn-cs"/>
                <a:hlinkClick r:id="rId35" tooltip="National Academy of Engineering"/>
              </a:rPr>
              <a:t>National Academy of Engineering</a:t>
            </a:r>
            <a:r>
              <a:rPr lang="en-US" sz="1200" b="0" i="0" kern="1200" dirty="0" smtClean="0">
                <a:solidFill>
                  <a:schemeClr val="tx1"/>
                </a:solidFill>
                <a:effectLst/>
                <a:latin typeface="+mn-lt"/>
                <a:ea typeface="+mn-ea"/>
                <a:cs typeface="+mn-cs"/>
              </a:rPr>
              <a:t>, and in 1975, he received the </a:t>
            </a:r>
            <a:r>
              <a:rPr lang="en-US" sz="1200" b="0" i="0" u="none" strike="noStrike" kern="1200" dirty="0" smtClean="0">
                <a:solidFill>
                  <a:schemeClr val="tx1"/>
                </a:solidFill>
                <a:effectLst/>
                <a:latin typeface="+mn-lt"/>
                <a:ea typeface="+mn-ea"/>
                <a:cs typeface="+mn-cs"/>
                <a:hlinkClick r:id="rId36" tooltip="National Medal of Science"/>
              </a:rPr>
              <a:t>National Medal of Science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Von Braun is widely seen as either the "father of space travel",</a:t>
            </a:r>
            <a:r>
              <a:rPr lang="en-US" sz="1200" b="0" i="0" u="none" strike="noStrike" kern="1200" baseline="30000" dirty="0" smtClean="0">
                <a:solidFill>
                  <a:schemeClr val="tx1"/>
                </a:solidFill>
                <a:effectLst/>
                <a:latin typeface="+mn-lt"/>
                <a:ea typeface="+mn-ea"/>
                <a:cs typeface="+mn-cs"/>
                <a:hlinkClick r:id="rId37"/>
              </a:rPr>
              <a:t>[9]</a:t>
            </a:r>
            <a:r>
              <a:rPr lang="en-US" sz="1200" b="0" i="0" kern="1200" dirty="0" smtClean="0">
                <a:solidFill>
                  <a:schemeClr val="tx1"/>
                </a:solidFill>
                <a:effectLst/>
                <a:latin typeface="+mn-lt"/>
                <a:ea typeface="+mn-ea"/>
                <a:cs typeface="+mn-cs"/>
              </a:rPr>
              <a:t> "father of rocket science"</a:t>
            </a:r>
            <a:r>
              <a:rPr lang="en-US" sz="1200" b="0" i="0" u="none" strike="noStrike" kern="1200" baseline="30000" dirty="0" smtClean="0">
                <a:solidFill>
                  <a:schemeClr val="tx1"/>
                </a:solidFill>
                <a:effectLst/>
                <a:latin typeface="+mn-lt"/>
                <a:ea typeface="+mn-ea"/>
                <a:cs typeface="+mn-cs"/>
                <a:hlinkClick r:id="rId38"/>
              </a:rPr>
              <a:t>[10]</a:t>
            </a:r>
            <a:r>
              <a:rPr lang="en-US" sz="1200" b="0" i="0" kern="1200" dirty="0" smtClean="0">
                <a:solidFill>
                  <a:schemeClr val="tx1"/>
                </a:solidFill>
                <a:effectLst/>
                <a:latin typeface="+mn-lt"/>
                <a:ea typeface="+mn-ea"/>
                <a:cs typeface="+mn-cs"/>
              </a:rPr>
              <a:t> or "father of the American lunar program".</a:t>
            </a:r>
            <a:r>
              <a:rPr lang="en-US" sz="1200" b="0" i="0" u="none" strike="noStrike" kern="1200" baseline="30000" dirty="0" smtClean="0">
                <a:solidFill>
                  <a:schemeClr val="tx1"/>
                </a:solidFill>
                <a:effectLst/>
                <a:latin typeface="+mn-lt"/>
                <a:ea typeface="+mn-ea"/>
                <a:cs typeface="+mn-cs"/>
                <a:hlinkClick r:id="rId39"/>
              </a:rPr>
              <a:t>[11]</a:t>
            </a:r>
            <a:r>
              <a:rPr lang="en-US" sz="1200" b="0" i="0" kern="1200" dirty="0" smtClean="0">
                <a:solidFill>
                  <a:schemeClr val="tx1"/>
                </a:solidFill>
                <a:effectLst/>
                <a:latin typeface="+mn-lt"/>
                <a:ea typeface="+mn-ea"/>
                <a:cs typeface="+mn-cs"/>
              </a:rPr>
              <a:t> He advocated a </a:t>
            </a:r>
            <a:r>
              <a:rPr lang="en-US" sz="1200" b="0" i="0" u="none" strike="noStrike" kern="1200" dirty="0" smtClean="0">
                <a:solidFill>
                  <a:schemeClr val="tx1"/>
                </a:solidFill>
                <a:effectLst/>
                <a:latin typeface="+mn-lt"/>
                <a:ea typeface="+mn-ea"/>
                <a:cs typeface="+mn-cs"/>
                <a:hlinkClick r:id="rId40" tooltip="Human mission to Mars"/>
              </a:rPr>
              <a:t>human mission to Mars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C0EEAF78-1582-41F3-8626-C6095A5E8F9A}" type="slidenum">
              <a:rPr lang="en-US" smtClean="0"/>
              <a:t>19</a:t>
            </a:fld>
            <a:endParaRPr lang="en-US"/>
          </a:p>
        </p:txBody>
      </p:sp>
    </p:spTree>
    <p:extLst>
      <p:ext uri="{BB962C8B-B14F-4D97-AF65-F5344CB8AC3E}">
        <p14:creationId xmlns:p14="http://schemas.microsoft.com/office/powerpoint/2010/main" val="481466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7620" y="1505642"/>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45593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EE2FE6-BE33-5E46-A14D-7CA6BED54960}" type="slidenum">
              <a:rPr lang="en-US" smtClean="0"/>
              <a:t>‹#›</a:t>
            </a:fld>
            <a:endParaRPr lang="en-US" dirty="0"/>
          </a:p>
        </p:txBody>
      </p:sp>
      <p:pic>
        <p:nvPicPr>
          <p:cNvPr id="7" name="Picture 6" descr="UAH_4c_bluebl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7488" y="251139"/>
            <a:ext cx="2872665" cy="1140896"/>
          </a:xfrm>
          <a:prstGeom prst="rect">
            <a:avLst/>
          </a:prstGeom>
        </p:spPr>
      </p:pic>
    </p:spTree>
    <p:extLst>
      <p:ext uri="{BB962C8B-B14F-4D97-AF65-F5344CB8AC3E}">
        <p14:creationId xmlns:p14="http://schemas.microsoft.com/office/powerpoint/2010/main" val="10149438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461247" y="5173009"/>
            <a:ext cx="2133600" cy="365125"/>
          </a:xfrm>
          <a:prstGeom prst="rect">
            <a:avLst/>
          </a:prstGeom>
        </p:spPr>
        <p:txBody>
          <a:bodyPr/>
          <a:lstStyle/>
          <a:p>
            <a:fld id="{3179C454-F946-4BAD-AF87-9B9D3C64E32A}" type="datetime1">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EE2FE6-BE33-5E46-A14D-7CA6BED54960}" type="slidenum">
              <a:rPr lang="en-US" smtClean="0"/>
              <a:t>‹#›</a:t>
            </a:fld>
            <a:endParaRPr lang="en-US"/>
          </a:p>
        </p:txBody>
      </p:sp>
      <p:pic>
        <p:nvPicPr>
          <p:cNvPr id="7" name="Picture 6" descr="UAH_4c_bluebl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3673" y="5845211"/>
            <a:ext cx="1809996" cy="718851"/>
          </a:xfrm>
          <a:prstGeom prst="rect">
            <a:avLst/>
          </a:prstGeom>
        </p:spPr>
      </p:pic>
    </p:spTree>
    <p:extLst>
      <p:ext uri="{BB962C8B-B14F-4D97-AF65-F5344CB8AC3E}">
        <p14:creationId xmlns:p14="http://schemas.microsoft.com/office/powerpoint/2010/main" val="73590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461247" y="5173009"/>
            <a:ext cx="2133600" cy="365125"/>
          </a:xfrm>
          <a:prstGeom prst="rect">
            <a:avLst/>
          </a:prstGeom>
        </p:spPr>
        <p:txBody>
          <a:bodyPr/>
          <a:lstStyle/>
          <a:p>
            <a:fld id="{32628FD6-6DB3-4F92-8727-C6ECBE0C1074}" type="datetime1">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EE2FE6-BE33-5E46-A14D-7CA6BED54960}" type="slidenum">
              <a:rPr lang="en-US" smtClean="0"/>
              <a:t>‹#›</a:t>
            </a:fld>
            <a:endParaRPr lang="en-US"/>
          </a:p>
        </p:txBody>
      </p:sp>
      <p:pic>
        <p:nvPicPr>
          <p:cNvPr id="7" name="Picture 6" descr="UAH_4c_bluebl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3673" y="5845211"/>
            <a:ext cx="1809996" cy="718851"/>
          </a:xfrm>
          <a:prstGeom prst="rect">
            <a:avLst/>
          </a:prstGeom>
        </p:spPr>
      </p:pic>
    </p:spTree>
    <p:extLst>
      <p:ext uri="{BB962C8B-B14F-4D97-AF65-F5344CB8AC3E}">
        <p14:creationId xmlns:p14="http://schemas.microsoft.com/office/powerpoint/2010/main" val="2065185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B494DE-4422-4E7F-A11E-8C1C3464DDE0}"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F105E-B97A-4292-8B93-41ACF4432309}" type="slidenum">
              <a:rPr lang="en-US" smtClean="0"/>
              <a:t>‹#›</a:t>
            </a:fld>
            <a:endParaRPr lang="en-US"/>
          </a:p>
        </p:txBody>
      </p:sp>
    </p:spTree>
    <p:extLst>
      <p:ext uri="{BB962C8B-B14F-4D97-AF65-F5344CB8AC3E}">
        <p14:creationId xmlns:p14="http://schemas.microsoft.com/office/powerpoint/2010/main" val="3597718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B494DE-4422-4E7F-A11E-8C1C3464DDE0}"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F105E-B97A-4292-8B93-41ACF4432309}" type="slidenum">
              <a:rPr lang="en-US" smtClean="0"/>
              <a:t>‹#›</a:t>
            </a:fld>
            <a:endParaRPr lang="en-US"/>
          </a:p>
        </p:txBody>
      </p:sp>
    </p:spTree>
    <p:extLst>
      <p:ext uri="{BB962C8B-B14F-4D97-AF65-F5344CB8AC3E}">
        <p14:creationId xmlns:p14="http://schemas.microsoft.com/office/powerpoint/2010/main" val="688139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5B494DE-4422-4E7F-A11E-8C1C3464DDE0}"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F105E-B97A-4292-8B93-41ACF4432309}" type="slidenum">
              <a:rPr lang="en-US" smtClean="0"/>
              <a:t>‹#›</a:t>
            </a:fld>
            <a:endParaRPr lang="en-US"/>
          </a:p>
        </p:txBody>
      </p:sp>
    </p:spTree>
    <p:extLst>
      <p:ext uri="{BB962C8B-B14F-4D97-AF65-F5344CB8AC3E}">
        <p14:creationId xmlns:p14="http://schemas.microsoft.com/office/powerpoint/2010/main" val="910446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B494DE-4422-4E7F-A11E-8C1C3464DDE0}"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F105E-B97A-4292-8B93-41ACF4432309}" type="slidenum">
              <a:rPr lang="en-US" smtClean="0"/>
              <a:t>‹#›</a:t>
            </a:fld>
            <a:endParaRPr lang="en-US"/>
          </a:p>
        </p:txBody>
      </p:sp>
    </p:spTree>
    <p:extLst>
      <p:ext uri="{BB962C8B-B14F-4D97-AF65-F5344CB8AC3E}">
        <p14:creationId xmlns:p14="http://schemas.microsoft.com/office/powerpoint/2010/main" val="25140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B494DE-4422-4E7F-A11E-8C1C3464DDE0}" type="datetimeFigureOut">
              <a:rPr lang="en-US" smtClean="0"/>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1F105E-B97A-4292-8B93-41ACF4432309}" type="slidenum">
              <a:rPr lang="en-US" smtClean="0"/>
              <a:t>‹#›</a:t>
            </a:fld>
            <a:endParaRPr lang="en-US"/>
          </a:p>
        </p:txBody>
      </p:sp>
    </p:spTree>
    <p:extLst>
      <p:ext uri="{BB962C8B-B14F-4D97-AF65-F5344CB8AC3E}">
        <p14:creationId xmlns:p14="http://schemas.microsoft.com/office/powerpoint/2010/main" val="421488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B494DE-4422-4E7F-A11E-8C1C3464DDE0}" type="datetimeFigureOut">
              <a:rPr lang="en-US" smtClean="0"/>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1F105E-B97A-4292-8B93-41ACF4432309}" type="slidenum">
              <a:rPr lang="en-US" smtClean="0"/>
              <a:t>‹#›</a:t>
            </a:fld>
            <a:endParaRPr lang="en-US"/>
          </a:p>
        </p:txBody>
      </p:sp>
    </p:spTree>
    <p:extLst>
      <p:ext uri="{BB962C8B-B14F-4D97-AF65-F5344CB8AC3E}">
        <p14:creationId xmlns:p14="http://schemas.microsoft.com/office/powerpoint/2010/main" val="4179419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B494DE-4422-4E7F-A11E-8C1C3464DDE0}" type="datetimeFigureOut">
              <a:rPr lang="en-US" smtClean="0"/>
              <a:t>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1F105E-B97A-4292-8B93-41ACF4432309}" type="slidenum">
              <a:rPr lang="en-US" smtClean="0"/>
              <a:t>‹#›</a:t>
            </a:fld>
            <a:endParaRPr lang="en-US"/>
          </a:p>
        </p:txBody>
      </p:sp>
    </p:spTree>
    <p:extLst>
      <p:ext uri="{BB962C8B-B14F-4D97-AF65-F5344CB8AC3E}">
        <p14:creationId xmlns:p14="http://schemas.microsoft.com/office/powerpoint/2010/main" val="3121184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5B494DE-4422-4E7F-A11E-8C1C3464DDE0}"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F105E-B97A-4292-8B93-41ACF4432309}" type="slidenum">
              <a:rPr lang="en-US" smtClean="0"/>
              <a:t>‹#›</a:t>
            </a:fld>
            <a:endParaRPr lang="en-US"/>
          </a:p>
        </p:txBody>
      </p:sp>
    </p:spTree>
    <p:extLst>
      <p:ext uri="{BB962C8B-B14F-4D97-AF65-F5344CB8AC3E}">
        <p14:creationId xmlns:p14="http://schemas.microsoft.com/office/powerpoint/2010/main" val="237154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461247" y="5173009"/>
            <a:ext cx="2133600" cy="365125"/>
          </a:xfrm>
          <a:prstGeom prst="rect">
            <a:avLst/>
          </a:prstGeom>
        </p:spPr>
        <p:txBody>
          <a:bodyPr/>
          <a:lstStyle/>
          <a:p>
            <a:fld id="{CC00F9A7-4437-49E2-985B-1159257B3622}" type="datetime1">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EE2FE6-BE33-5E46-A14D-7CA6BED54960}" type="slidenum">
              <a:rPr lang="en-US" smtClean="0"/>
              <a:t>‹#›</a:t>
            </a:fld>
            <a:endParaRPr lang="en-US"/>
          </a:p>
        </p:txBody>
      </p:sp>
      <p:pic>
        <p:nvPicPr>
          <p:cNvPr id="7" name="Picture 6" descr="UAH_4c_bluebl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3673" y="5845211"/>
            <a:ext cx="1809996" cy="718851"/>
          </a:xfrm>
          <a:prstGeom prst="rect">
            <a:avLst/>
          </a:prstGeom>
        </p:spPr>
      </p:pic>
    </p:spTree>
    <p:extLst>
      <p:ext uri="{BB962C8B-B14F-4D97-AF65-F5344CB8AC3E}">
        <p14:creationId xmlns:p14="http://schemas.microsoft.com/office/powerpoint/2010/main" val="29090455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5B494DE-4422-4E7F-A11E-8C1C3464DDE0}"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F105E-B97A-4292-8B93-41ACF4432309}" type="slidenum">
              <a:rPr lang="en-US" smtClean="0"/>
              <a:t>‹#›</a:t>
            </a:fld>
            <a:endParaRPr lang="en-US"/>
          </a:p>
        </p:txBody>
      </p:sp>
    </p:spTree>
    <p:extLst>
      <p:ext uri="{BB962C8B-B14F-4D97-AF65-F5344CB8AC3E}">
        <p14:creationId xmlns:p14="http://schemas.microsoft.com/office/powerpoint/2010/main" val="3690395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B494DE-4422-4E7F-A11E-8C1C3464DDE0}"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F105E-B97A-4292-8B93-41ACF4432309}" type="slidenum">
              <a:rPr lang="en-US" smtClean="0"/>
              <a:t>‹#›</a:t>
            </a:fld>
            <a:endParaRPr lang="en-US"/>
          </a:p>
        </p:txBody>
      </p:sp>
    </p:spTree>
    <p:extLst>
      <p:ext uri="{BB962C8B-B14F-4D97-AF65-F5344CB8AC3E}">
        <p14:creationId xmlns:p14="http://schemas.microsoft.com/office/powerpoint/2010/main" val="468132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B494DE-4422-4E7F-A11E-8C1C3464DDE0}"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F105E-B97A-4292-8B93-41ACF4432309}" type="slidenum">
              <a:rPr lang="en-US" smtClean="0"/>
              <a:t>‹#›</a:t>
            </a:fld>
            <a:endParaRPr lang="en-US"/>
          </a:p>
        </p:txBody>
      </p:sp>
    </p:spTree>
    <p:extLst>
      <p:ext uri="{BB962C8B-B14F-4D97-AF65-F5344CB8AC3E}">
        <p14:creationId xmlns:p14="http://schemas.microsoft.com/office/powerpoint/2010/main" val="49346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461247" y="5173009"/>
            <a:ext cx="2133600" cy="365125"/>
          </a:xfrm>
          <a:prstGeom prst="rect">
            <a:avLst/>
          </a:prstGeom>
        </p:spPr>
        <p:txBody>
          <a:bodyPr/>
          <a:lstStyle/>
          <a:p>
            <a:fld id="{BD917D1B-49AE-4C68-BDBC-0E556E4E79D2}" type="datetime1">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EE2FE6-BE33-5E46-A14D-7CA6BED54960}" type="slidenum">
              <a:rPr lang="en-US" smtClean="0"/>
              <a:t>‹#›</a:t>
            </a:fld>
            <a:endParaRPr lang="en-US"/>
          </a:p>
        </p:txBody>
      </p:sp>
      <p:pic>
        <p:nvPicPr>
          <p:cNvPr id="7" name="Picture 6" descr="UAH_4c_bluebl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3673" y="5845211"/>
            <a:ext cx="1809996" cy="718851"/>
          </a:xfrm>
          <a:prstGeom prst="rect">
            <a:avLst/>
          </a:prstGeom>
        </p:spPr>
      </p:pic>
    </p:spTree>
    <p:extLst>
      <p:ext uri="{BB962C8B-B14F-4D97-AF65-F5344CB8AC3E}">
        <p14:creationId xmlns:p14="http://schemas.microsoft.com/office/powerpoint/2010/main" val="2219472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461247" y="5173009"/>
            <a:ext cx="2133600" cy="365125"/>
          </a:xfrm>
          <a:prstGeom prst="rect">
            <a:avLst/>
          </a:prstGeom>
        </p:spPr>
        <p:txBody>
          <a:bodyPr/>
          <a:lstStyle/>
          <a:p>
            <a:fld id="{073C75A2-DF2C-4AFE-86BD-BEBD925350C5}" type="datetime1">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EE2FE6-BE33-5E46-A14D-7CA6BED54960}" type="slidenum">
              <a:rPr lang="en-US" smtClean="0"/>
              <a:t>‹#›</a:t>
            </a:fld>
            <a:endParaRPr lang="en-US"/>
          </a:p>
        </p:txBody>
      </p:sp>
      <p:pic>
        <p:nvPicPr>
          <p:cNvPr id="8" name="Picture 7" descr="UAH_4c_bluebl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3673" y="5845211"/>
            <a:ext cx="1809996" cy="718851"/>
          </a:xfrm>
          <a:prstGeom prst="rect">
            <a:avLst/>
          </a:prstGeom>
        </p:spPr>
      </p:pic>
    </p:spTree>
    <p:extLst>
      <p:ext uri="{BB962C8B-B14F-4D97-AF65-F5344CB8AC3E}">
        <p14:creationId xmlns:p14="http://schemas.microsoft.com/office/powerpoint/2010/main" val="1868795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461247" y="5173009"/>
            <a:ext cx="2133600" cy="365125"/>
          </a:xfrm>
          <a:prstGeom prst="rect">
            <a:avLst/>
          </a:prstGeom>
        </p:spPr>
        <p:txBody>
          <a:bodyPr/>
          <a:lstStyle/>
          <a:p>
            <a:fld id="{7D363692-473D-4070-884A-C3E79329D009}" type="datetime1">
              <a:rPr lang="en-US" smtClean="0"/>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EE2FE6-BE33-5E46-A14D-7CA6BED54960}" type="slidenum">
              <a:rPr lang="en-US" smtClean="0"/>
              <a:t>‹#›</a:t>
            </a:fld>
            <a:endParaRPr lang="en-US"/>
          </a:p>
        </p:txBody>
      </p:sp>
      <p:pic>
        <p:nvPicPr>
          <p:cNvPr id="10" name="Picture 9" descr="UAH_4c_bluebl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3673" y="5845211"/>
            <a:ext cx="1809996" cy="718851"/>
          </a:xfrm>
          <a:prstGeom prst="rect">
            <a:avLst/>
          </a:prstGeom>
        </p:spPr>
      </p:pic>
    </p:spTree>
    <p:extLst>
      <p:ext uri="{BB962C8B-B14F-4D97-AF65-F5344CB8AC3E}">
        <p14:creationId xmlns:p14="http://schemas.microsoft.com/office/powerpoint/2010/main" val="348169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461247" y="5173009"/>
            <a:ext cx="2133600" cy="365125"/>
          </a:xfrm>
          <a:prstGeom prst="rect">
            <a:avLst/>
          </a:prstGeom>
        </p:spPr>
        <p:txBody>
          <a:bodyPr/>
          <a:lstStyle/>
          <a:p>
            <a:fld id="{B7808658-EA6C-41AA-B962-CE75F171F056}" type="datetime1">
              <a:rPr lang="en-US" smtClean="0"/>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EE2FE6-BE33-5E46-A14D-7CA6BED54960}" type="slidenum">
              <a:rPr lang="en-US" smtClean="0"/>
              <a:t>‹#›</a:t>
            </a:fld>
            <a:endParaRPr lang="en-US"/>
          </a:p>
        </p:txBody>
      </p:sp>
      <p:pic>
        <p:nvPicPr>
          <p:cNvPr id="6" name="Picture 5" descr="UAH_4c_bluebl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3673" y="5845211"/>
            <a:ext cx="1809996" cy="718851"/>
          </a:xfrm>
          <a:prstGeom prst="rect">
            <a:avLst/>
          </a:prstGeom>
        </p:spPr>
      </p:pic>
    </p:spTree>
    <p:extLst>
      <p:ext uri="{BB962C8B-B14F-4D97-AF65-F5344CB8AC3E}">
        <p14:creationId xmlns:p14="http://schemas.microsoft.com/office/powerpoint/2010/main" val="190209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72610" y="5862049"/>
            <a:ext cx="2133600" cy="365125"/>
          </a:xfrm>
          <a:prstGeom prst="rect">
            <a:avLst/>
          </a:prstGeom>
        </p:spPr>
        <p:txBody>
          <a:bodyPr/>
          <a:lstStyle/>
          <a:p>
            <a:fld id="{47634C8D-4673-4C54-BF73-DB64E22EF5A6}" type="datetime1">
              <a:rPr lang="en-US" smtClean="0"/>
              <a:t>1/9/2023</a:t>
            </a:fld>
            <a:endParaRPr lang="en-US" dirty="0"/>
          </a:p>
        </p:txBody>
      </p:sp>
      <p:sp>
        <p:nvSpPr>
          <p:cNvPr id="3" name="Footer Placeholder 2"/>
          <p:cNvSpPr>
            <a:spLocks noGrp="1"/>
          </p:cNvSpPr>
          <p:nvPr>
            <p:ph type="ftr" sz="quarter" idx="11"/>
          </p:nvPr>
        </p:nvSpPr>
        <p:spPr>
          <a:xfrm>
            <a:off x="3124200" y="5662648"/>
            <a:ext cx="2895600" cy="365125"/>
          </a:xfrm>
        </p:spPr>
        <p:txBody>
          <a:bodyPr/>
          <a:lstStyle/>
          <a:p>
            <a:endParaRPr lang="en-US"/>
          </a:p>
        </p:txBody>
      </p:sp>
      <p:sp>
        <p:nvSpPr>
          <p:cNvPr id="4" name="Slide Number Placeholder 3"/>
          <p:cNvSpPr>
            <a:spLocks noGrp="1"/>
          </p:cNvSpPr>
          <p:nvPr>
            <p:ph type="sldNum" sz="quarter" idx="12"/>
          </p:nvPr>
        </p:nvSpPr>
        <p:spPr/>
        <p:txBody>
          <a:bodyPr/>
          <a:lstStyle/>
          <a:p>
            <a:fld id="{42EE2FE6-BE33-5E46-A14D-7CA6BED54960}" type="slidenum">
              <a:rPr lang="en-US" smtClean="0"/>
              <a:t>‹#›</a:t>
            </a:fld>
            <a:endParaRPr lang="en-US"/>
          </a:p>
        </p:txBody>
      </p:sp>
      <p:pic>
        <p:nvPicPr>
          <p:cNvPr id="5" name="Picture 4" descr="UAH_4c_bluebl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0508" y="5992097"/>
            <a:ext cx="1809996" cy="718851"/>
          </a:xfrm>
          <a:prstGeom prst="rect">
            <a:avLst/>
          </a:prstGeom>
        </p:spPr>
      </p:pic>
    </p:spTree>
    <p:extLst>
      <p:ext uri="{BB962C8B-B14F-4D97-AF65-F5344CB8AC3E}">
        <p14:creationId xmlns:p14="http://schemas.microsoft.com/office/powerpoint/2010/main" val="1022376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461247" y="5173009"/>
            <a:ext cx="2133600" cy="365125"/>
          </a:xfrm>
          <a:prstGeom prst="rect">
            <a:avLst/>
          </a:prstGeom>
        </p:spPr>
        <p:txBody>
          <a:bodyPr/>
          <a:lstStyle/>
          <a:p>
            <a:fld id="{4B85CC7E-53A9-4B4E-B7AB-A6B7DDBCFE66}" type="datetime1">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EE2FE6-BE33-5E46-A14D-7CA6BED54960}" type="slidenum">
              <a:rPr lang="en-US" smtClean="0"/>
              <a:t>‹#›</a:t>
            </a:fld>
            <a:endParaRPr lang="en-US"/>
          </a:p>
        </p:txBody>
      </p:sp>
      <p:pic>
        <p:nvPicPr>
          <p:cNvPr id="8" name="Picture 7" descr="UAH_4c_bluebl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3673" y="5845211"/>
            <a:ext cx="1809996" cy="718851"/>
          </a:xfrm>
          <a:prstGeom prst="rect">
            <a:avLst/>
          </a:prstGeom>
        </p:spPr>
      </p:pic>
    </p:spTree>
    <p:extLst>
      <p:ext uri="{BB962C8B-B14F-4D97-AF65-F5344CB8AC3E}">
        <p14:creationId xmlns:p14="http://schemas.microsoft.com/office/powerpoint/2010/main" val="193413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461247" y="5173009"/>
            <a:ext cx="2133600" cy="365125"/>
          </a:xfrm>
          <a:prstGeom prst="rect">
            <a:avLst/>
          </a:prstGeom>
        </p:spPr>
        <p:txBody>
          <a:bodyPr/>
          <a:lstStyle/>
          <a:p>
            <a:fld id="{0E66D50D-46E3-400E-A785-91F6542EFA0A}" type="datetime1">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EE2FE6-BE33-5E46-A14D-7CA6BED54960}" type="slidenum">
              <a:rPr lang="en-US" smtClean="0"/>
              <a:t>‹#›</a:t>
            </a:fld>
            <a:endParaRPr lang="en-US"/>
          </a:p>
        </p:txBody>
      </p:sp>
      <p:pic>
        <p:nvPicPr>
          <p:cNvPr id="8" name="Picture 7" descr="UAH_4c_bluebl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3673" y="5845211"/>
            <a:ext cx="1809996" cy="718851"/>
          </a:xfrm>
          <a:prstGeom prst="rect">
            <a:avLst/>
          </a:prstGeom>
        </p:spPr>
      </p:pic>
    </p:spTree>
    <p:extLst>
      <p:ext uri="{BB962C8B-B14F-4D97-AF65-F5344CB8AC3E}">
        <p14:creationId xmlns:p14="http://schemas.microsoft.com/office/powerpoint/2010/main" val="4022618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a:srcRect b="-2876"/>
          <a:stretch/>
        </p:blipFill>
        <p:spPr>
          <a:xfrm>
            <a:off x="-25400" y="0"/>
            <a:ext cx="9144000" cy="7065818"/>
          </a:xfrm>
          <a:prstGeom prst="rect">
            <a:avLst/>
          </a:prstGeom>
        </p:spPr>
      </p:pic>
      <p:sp>
        <p:nvSpPr>
          <p:cNvPr id="2" name="Title Placeholder 1"/>
          <p:cNvSpPr>
            <a:spLocks noGrp="1"/>
          </p:cNvSpPr>
          <p:nvPr>
            <p:ph type="title"/>
          </p:nvPr>
        </p:nvSpPr>
        <p:spPr>
          <a:xfrm>
            <a:off x="457200" y="274638"/>
            <a:ext cx="8229600" cy="51425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063532"/>
            <a:ext cx="8229600" cy="506263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664200" y="6345959"/>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85000" y="644614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EE2FE6-BE33-5E46-A14D-7CA6BED54960}" type="slidenum">
              <a:rPr lang="en-US" smtClean="0"/>
              <a:t>‹#›</a:t>
            </a:fld>
            <a:endParaRPr lang="en-US" dirty="0"/>
          </a:p>
        </p:txBody>
      </p:sp>
      <p:sp>
        <p:nvSpPr>
          <p:cNvPr id="10" name="Date Placeholder 3"/>
          <p:cNvSpPr txBox="1">
            <a:spLocks/>
          </p:cNvSpPr>
          <p:nvPr userDrawn="1"/>
        </p:nvSpPr>
        <p:spPr>
          <a:xfrm>
            <a:off x="508000" y="6292018"/>
            <a:ext cx="2133600" cy="493789"/>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Copyright UAH </a:t>
            </a:r>
            <a:r>
              <a:rPr lang="en-US" dirty="0" smtClean="0"/>
              <a:t>2023</a:t>
            </a:r>
            <a:endParaRPr lang="en-US" dirty="0"/>
          </a:p>
        </p:txBody>
      </p:sp>
      <p:sp>
        <p:nvSpPr>
          <p:cNvPr id="11" name="Footer Placeholder 4"/>
          <p:cNvSpPr txBox="1">
            <a:spLocks/>
          </p:cNvSpPr>
          <p:nvPr userDrawn="1"/>
        </p:nvSpPr>
        <p:spPr>
          <a:xfrm>
            <a:off x="3124200" y="6356350"/>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MAE 640</a:t>
            </a:r>
            <a:endParaRPr lang="en-US" dirty="0"/>
          </a:p>
        </p:txBody>
      </p:sp>
    </p:spTree>
    <p:extLst>
      <p:ext uri="{BB962C8B-B14F-4D97-AF65-F5344CB8AC3E}">
        <p14:creationId xmlns:p14="http://schemas.microsoft.com/office/powerpoint/2010/main" val="2511697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494DE-4422-4E7F-A11E-8C1C3464DDE0}" type="datetimeFigureOut">
              <a:rPr lang="en-US" smtClean="0"/>
              <a:t>1/9/2023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F105E-B97A-4292-8B93-41ACF4432309}" type="slidenum">
              <a:rPr lang="en-US" smtClean="0"/>
              <a:t>‹#›</a:t>
            </a:fld>
            <a:endParaRPr lang="en-US"/>
          </a:p>
        </p:txBody>
      </p:sp>
    </p:spTree>
    <p:extLst>
      <p:ext uri="{BB962C8B-B14F-4D97-AF65-F5344CB8AC3E}">
        <p14:creationId xmlns:p14="http://schemas.microsoft.com/office/powerpoint/2010/main" val="38393255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obert.Frederick@ua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Robert.Frederick@uah.edu"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42.jp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36.jpg"/><Relationship Id="rId4" Type="http://schemas.openxmlformats.org/officeDocument/2006/relationships/image" Target="../media/image45.jpg"/></Relationships>
</file>

<file path=ppt/slides/_rels/slide32.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42.jpg"/><Relationship Id="rId7" Type="http://schemas.openxmlformats.org/officeDocument/2006/relationships/image" Target="../media/image50.jp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49.jpg"/><Relationship Id="rId4" Type="http://schemas.openxmlformats.org/officeDocument/2006/relationships/image" Target="../media/image4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2861" y="1416216"/>
            <a:ext cx="7772400" cy="1470025"/>
          </a:xfrm>
        </p:spPr>
        <p:txBody>
          <a:bodyPr>
            <a:normAutofit fontScale="90000"/>
          </a:bodyPr>
          <a:lstStyle/>
          <a:p>
            <a:r>
              <a:rPr lang="en-US" dirty="0"/>
              <a:t>MAE </a:t>
            </a:r>
            <a:r>
              <a:rPr lang="en-US" dirty="0" smtClean="0"/>
              <a:t>640 </a:t>
            </a:r>
            <a:r>
              <a:rPr lang="en-US" dirty="0"/>
              <a:t>Rocket Propulsion </a:t>
            </a:r>
            <a:r>
              <a:rPr lang="en-US" dirty="0" smtClean="0"/>
              <a:t>II</a:t>
            </a:r>
            <a:r>
              <a:rPr lang="en-US" dirty="0"/>
              <a:t/>
            </a:r>
            <a:br>
              <a:rPr lang="en-US" dirty="0"/>
            </a:br>
            <a:r>
              <a:rPr lang="en-US" sz="3200" dirty="0" smtClean="0"/>
              <a:t>Lecture </a:t>
            </a:r>
            <a:r>
              <a:rPr lang="en-US" sz="3200" dirty="0" smtClean="0"/>
              <a:t>01A </a:t>
            </a:r>
            <a:r>
              <a:rPr lang="en-US" sz="3200" dirty="0" smtClean="0"/>
              <a:t>Course Introduction</a:t>
            </a:r>
            <a:br>
              <a:rPr lang="en-US" sz="3200" dirty="0" smtClean="0"/>
            </a:br>
            <a:endParaRPr lang="en-US" sz="3100" b="1" dirty="0"/>
          </a:p>
        </p:txBody>
      </p:sp>
      <p:sp>
        <p:nvSpPr>
          <p:cNvPr id="3" name="Subtitle 2"/>
          <p:cNvSpPr>
            <a:spLocks noGrp="1"/>
          </p:cNvSpPr>
          <p:nvPr>
            <p:ph type="subTitle" idx="1"/>
          </p:nvPr>
        </p:nvSpPr>
        <p:spPr>
          <a:xfrm>
            <a:off x="1572905" y="4926969"/>
            <a:ext cx="6400800" cy="1752600"/>
          </a:xfrm>
        </p:spPr>
        <p:txBody>
          <a:bodyPr>
            <a:normAutofit fontScale="62500" lnSpcReduction="20000"/>
          </a:bodyPr>
          <a:lstStyle/>
          <a:p>
            <a:pPr>
              <a:lnSpc>
                <a:spcPct val="90000"/>
              </a:lnSpc>
            </a:pPr>
            <a:r>
              <a:rPr lang="en-US" dirty="0"/>
              <a:t>Dr. Robert A. Frederick, Jr.</a:t>
            </a:r>
          </a:p>
          <a:p>
            <a:pPr>
              <a:lnSpc>
                <a:spcPct val="90000"/>
              </a:lnSpc>
            </a:pPr>
            <a:endParaRPr lang="en-US" sz="2400" dirty="0"/>
          </a:p>
          <a:p>
            <a:pPr>
              <a:lnSpc>
                <a:spcPct val="90000"/>
              </a:lnSpc>
            </a:pPr>
            <a:r>
              <a:rPr lang="en-US" dirty="0"/>
              <a:t> Professor, UAH MAE Department</a:t>
            </a:r>
          </a:p>
          <a:p>
            <a:pPr>
              <a:lnSpc>
                <a:spcPct val="90000"/>
              </a:lnSpc>
            </a:pPr>
            <a:r>
              <a:rPr lang="en-US" dirty="0"/>
              <a:t> Director, UAH Propulsion Research Center</a:t>
            </a:r>
          </a:p>
          <a:p>
            <a:pPr>
              <a:lnSpc>
                <a:spcPct val="90000"/>
              </a:lnSpc>
            </a:pPr>
            <a:r>
              <a:rPr lang="en-US" dirty="0">
                <a:hlinkClick r:id="rId3"/>
              </a:rPr>
              <a:t> Robert.Frederick@uah.edu</a:t>
            </a:r>
            <a:r>
              <a:rPr lang="en-US" dirty="0"/>
              <a:t> </a:t>
            </a:r>
            <a:endParaRPr lang="en-US" dirty="0" smtClean="0"/>
          </a:p>
          <a:p>
            <a:pPr>
              <a:lnSpc>
                <a:spcPct val="90000"/>
              </a:lnSpc>
            </a:pPr>
            <a:r>
              <a:rPr lang="en-US" dirty="0" smtClean="0"/>
              <a:t>Phone: 256-503-4909</a:t>
            </a:r>
            <a:endParaRPr lang="en-US" dirty="0"/>
          </a:p>
          <a:p>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1</a:t>
            </a:fld>
            <a:endParaRPr lang="en-US" dirty="0"/>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000" y="307085"/>
            <a:ext cx="1828600" cy="779266"/>
          </a:xfrm>
          <a:prstGeom prst="rect">
            <a:avLst/>
          </a:prstGeom>
        </p:spPr>
      </p:pic>
      <p:sp>
        <p:nvSpPr>
          <p:cNvPr id="6" name="TextBox 5"/>
          <p:cNvSpPr txBox="1"/>
          <p:nvPr/>
        </p:nvSpPr>
        <p:spPr>
          <a:xfrm>
            <a:off x="1430170" y="2605526"/>
            <a:ext cx="6577782" cy="2031325"/>
          </a:xfrm>
          <a:prstGeom prst="rect">
            <a:avLst/>
          </a:prstGeom>
          <a:noFill/>
        </p:spPr>
        <p:txBody>
          <a:bodyPr wrap="square" rtlCol="0">
            <a:spAutoFit/>
          </a:bodyPr>
          <a:lstStyle/>
          <a:p>
            <a:pPr algn="ctr"/>
            <a:r>
              <a:rPr lang="en-US" dirty="0" smtClean="0"/>
              <a:t>Description of Syllabus Material</a:t>
            </a:r>
          </a:p>
          <a:p>
            <a:pPr algn="ctr"/>
            <a:endParaRPr lang="en-US" dirty="0"/>
          </a:p>
          <a:p>
            <a:pPr algn="ctr"/>
            <a:r>
              <a:rPr lang="en-US" dirty="0" smtClean="0"/>
              <a:t>Review of Fundamental Concepts from Chapters 1, 2 and 3</a:t>
            </a:r>
          </a:p>
          <a:p>
            <a:pPr algn="ctr"/>
            <a:endParaRPr lang="en-US" dirty="0"/>
          </a:p>
          <a:p>
            <a:pPr algn="ctr"/>
            <a:r>
              <a:rPr lang="en-US" dirty="0" smtClean="0"/>
              <a:t>Discussion of Thrust Equation</a:t>
            </a:r>
          </a:p>
          <a:p>
            <a:pPr algn="ctr"/>
            <a:endParaRPr lang="en-US" dirty="0" smtClean="0"/>
          </a:p>
          <a:p>
            <a:pPr algn="ctr"/>
            <a:r>
              <a:rPr lang="en-US" dirty="0"/>
              <a:t> </a:t>
            </a:r>
            <a:r>
              <a:rPr lang="en-US" dirty="0" smtClean="0"/>
              <a:t>      </a:t>
            </a:r>
            <a:endParaRPr lang="en-US" dirty="0"/>
          </a:p>
        </p:txBody>
      </p:sp>
    </p:spTree>
    <p:extLst>
      <p:ext uri="{BB962C8B-B14F-4D97-AF65-F5344CB8AC3E}">
        <p14:creationId xmlns:p14="http://schemas.microsoft.com/office/powerpoint/2010/main" val="1718851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Course Project</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10</a:t>
            </a:fld>
            <a:endParaRPr lang="en-US"/>
          </a:p>
        </p:txBody>
      </p:sp>
      <p:sp>
        <p:nvSpPr>
          <p:cNvPr id="5" name="Rectangle 4"/>
          <p:cNvSpPr/>
          <p:nvPr/>
        </p:nvSpPr>
        <p:spPr>
          <a:xfrm>
            <a:off x="457200" y="1020461"/>
            <a:ext cx="7446935" cy="2862322"/>
          </a:xfrm>
          <a:prstGeom prst="rect">
            <a:avLst/>
          </a:prstGeom>
        </p:spPr>
        <p:txBody>
          <a:bodyPr wrap="square">
            <a:spAutoFit/>
          </a:bodyPr>
          <a:lstStyle/>
          <a:p>
            <a:pPr algn="just"/>
            <a:r>
              <a:rPr lang="en-US" b="1" dirty="0" smtClean="0">
                <a:solidFill>
                  <a:srgbClr val="000000"/>
                </a:solidFill>
                <a:latin typeface="Arial" panose="020B0604020202020204" pitchFamily="34" charset="0"/>
                <a:cs typeface="Arial" panose="020B0604020202020204" pitchFamily="34" charset="0"/>
              </a:rPr>
              <a:t>Solid Fuel Ramjet Booster/Combustor Design</a:t>
            </a:r>
          </a:p>
          <a:p>
            <a:pPr algn="just"/>
            <a:r>
              <a:rPr lang="en-US" dirty="0"/>
              <a:t>The course project for the spring 2023 class will use the principles of solid rockets, hybrid rockets to compare designs among:  [A] pure solid propulsion, [B] hybrid, and a [C] solid boost/ramjet combustor design for a supersonic mission to achieve the greatest range.   The instructor provides additional instructional material and students research supplementary technical papers on the ramjet component of this project that are not contained in the textbook.  The instructor provides a Project Requirement Document that describes the mission requirements, guidelines and assumptions, and a list of technical symbols for the project</a:t>
            </a:r>
            <a:endParaRPr lang="en-US" sz="2000" dirty="0">
              <a:solidFill>
                <a:srgbClr val="003399"/>
              </a:solidFill>
              <a:effectLst/>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457200" y="3882783"/>
            <a:ext cx="6238875" cy="2571750"/>
          </a:xfrm>
          <a:prstGeom prst="rect">
            <a:avLst/>
          </a:prstGeom>
        </p:spPr>
      </p:pic>
    </p:spTree>
    <p:extLst>
      <p:ext uri="{BB962C8B-B14F-4D97-AF65-F5344CB8AC3E}">
        <p14:creationId xmlns:p14="http://schemas.microsoft.com/office/powerpoint/2010/main" val="1058622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60" y="0"/>
            <a:ext cx="8229600" cy="514256"/>
          </a:xfrm>
        </p:spPr>
        <p:txBody>
          <a:bodyPr>
            <a:normAutofit fontScale="90000"/>
          </a:bodyPr>
          <a:lstStyle/>
          <a:p>
            <a:r>
              <a:rPr lang="en-US" dirty="0" smtClean="0"/>
              <a:t>Assignment Descriptions</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11</a:t>
            </a:fld>
            <a:endParaRPr lang="en-US"/>
          </a:p>
        </p:txBody>
      </p:sp>
      <p:pic>
        <p:nvPicPr>
          <p:cNvPr id="3" name="Picture 2"/>
          <p:cNvPicPr>
            <a:picLocks noChangeAspect="1"/>
          </p:cNvPicPr>
          <p:nvPr/>
        </p:nvPicPr>
        <p:blipFill>
          <a:blip r:embed="rId2"/>
          <a:stretch>
            <a:fillRect/>
          </a:stretch>
        </p:blipFill>
        <p:spPr>
          <a:xfrm>
            <a:off x="1708264" y="528805"/>
            <a:ext cx="5276736" cy="5902790"/>
          </a:xfrm>
          <a:prstGeom prst="rect">
            <a:avLst/>
          </a:prstGeom>
        </p:spPr>
      </p:pic>
    </p:spTree>
    <p:extLst>
      <p:ext uri="{BB962C8B-B14F-4D97-AF65-F5344CB8AC3E}">
        <p14:creationId xmlns:p14="http://schemas.microsoft.com/office/powerpoint/2010/main" val="4008596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Basis of Grade</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12</a:t>
            </a:fld>
            <a:endParaRPr lang="en-US"/>
          </a:p>
        </p:txBody>
      </p:sp>
      <p:sp>
        <p:nvSpPr>
          <p:cNvPr id="8" name="Rectangle 2"/>
          <p:cNvSpPr>
            <a:spLocks noChangeArrowheads="1"/>
          </p:cNvSpPr>
          <p:nvPr/>
        </p:nvSpPr>
        <p:spPr bwMode="auto">
          <a:xfrm>
            <a:off x="4016135" y="1219359"/>
            <a:ext cx="44011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tx1"/>
                </a:solidFill>
                <a:effectLst/>
                <a:latin typeface="Arial" panose="020B0604020202020204" pitchFamily="34" charset="0"/>
              </a:rPr>
              <a:t/>
            </a:r>
            <a:br>
              <a:rPr kumimoji="0" lang="en-US" altLang="en-US" sz="2400" b="0" i="0" u="none" strike="noStrike" cap="none" normalizeH="0" baseline="0" smtClean="0">
                <a:ln>
                  <a:noFill/>
                </a:ln>
                <a:solidFill>
                  <a:schemeClr val="tx1"/>
                </a:solidFill>
                <a:effectLst/>
                <a:latin typeface="Arial" panose="020B0604020202020204" pitchFamily="34" charset="0"/>
              </a:rPr>
            </a:br>
            <a:endParaRPr kumimoji="0" lang="en-US" altLang="en-US" sz="24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4734400" y="1730929"/>
            <a:ext cx="1481617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413953" y="1380298"/>
            <a:ext cx="4564857" cy="3671161"/>
          </a:xfrm>
          <a:prstGeom prst="rect">
            <a:avLst/>
          </a:prstGeom>
        </p:spPr>
      </p:pic>
      <p:pic>
        <p:nvPicPr>
          <p:cNvPr id="5" name="Picture 4"/>
          <p:cNvPicPr>
            <a:picLocks noChangeAspect="1"/>
          </p:cNvPicPr>
          <p:nvPr/>
        </p:nvPicPr>
        <p:blipFill>
          <a:blip r:embed="rId3"/>
          <a:stretch>
            <a:fillRect/>
          </a:stretch>
        </p:blipFill>
        <p:spPr>
          <a:xfrm>
            <a:off x="5223221" y="1380298"/>
            <a:ext cx="3523558" cy="3541444"/>
          </a:xfrm>
          <a:prstGeom prst="rect">
            <a:avLst/>
          </a:prstGeom>
        </p:spPr>
      </p:pic>
    </p:spTree>
    <p:extLst>
      <p:ext uri="{BB962C8B-B14F-4D97-AF65-F5344CB8AC3E}">
        <p14:creationId xmlns:p14="http://schemas.microsoft.com/office/powerpoint/2010/main" val="35502483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Course Schedule</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13</a:t>
            </a:fld>
            <a:endParaRPr lang="en-US"/>
          </a:p>
        </p:txBody>
      </p:sp>
      <p:pic>
        <p:nvPicPr>
          <p:cNvPr id="6" name="Picture 5"/>
          <p:cNvPicPr>
            <a:picLocks noChangeAspect="1"/>
          </p:cNvPicPr>
          <p:nvPr/>
        </p:nvPicPr>
        <p:blipFill rotWithShape="1">
          <a:blip r:embed="rId2"/>
          <a:srcRect r="1065" b="55008"/>
          <a:stretch/>
        </p:blipFill>
        <p:spPr>
          <a:xfrm>
            <a:off x="336751" y="1094912"/>
            <a:ext cx="8006877" cy="3858827"/>
          </a:xfrm>
          <a:prstGeom prst="rect">
            <a:avLst/>
          </a:prstGeom>
        </p:spPr>
      </p:pic>
    </p:spTree>
    <p:extLst>
      <p:ext uri="{BB962C8B-B14F-4D97-AF65-F5344CB8AC3E}">
        <p14:creationId xmlns:p14="http://schemas.microsoft.com/office/powerpoint/2010/main" val="9137296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Course Schedule</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14</a:t>
            </a:fld>
            <a:endParaRPr lang="en-US"/>
          </a:p>
        </p:txBody>
      </p:sp>
      <p:pic>
        <p:nvPicPr>
          <p:cNvPr id="3" name="Picture 2"/>
          <p:cNvPicPr>
            <a:picLocks noChangeAspect="1"/>
          </p:cNvPicPr>
          <p:nvPr/>
        </p:nvPicPr>
        <p:blipFill rotWithShape="1">
          <a:blip r:embed="rId2"/>
          <a:srcRect r="10" b="95501"/>
          <a:stretch/>
        </p:blipFill>
        <p:spPr>
          <a:xfrm>
            <a:off x="629712" y="1059401"/>
            <a:ext cx="7570902" cy="361025"/>
          </a:xfrm>
          <a:prstGeom prst="rect">
            <a:avLst/>
          </a:prstGeom>
        </p:spPr>
      </p:pic>
      <p:pic>
        <p:nvPicPr>
          <p:cNvPr id="8" name="Picture 7"/>
          <p:cNvPicPr>
            <a:picLocks noChangeAspect="1"/>
          </p:cNvPicPr>
          <p:nvPr/>
        </p:nvPicPr>
        <p:blipFill rotWithShape="1">
          <a:blip r:embed="rId2"/>
          <a:srcRect l="1" t="44450" r="979" b="-505"/>
          <a:stretch/>
        </p:blipFill>
        <p:spPr>
          <a:xfrm>
            <a:off x="629712" y="1389222"/>
            <a:ext cx="7524972" cy="4514428"/>
          </a:xfrm>
          <a:prstGeom prst="rect">
            <a:avLst/>
          </a:prstGeom>
        </p:spPr>
      </p:pic>
    </p:spTree>
    <p:extLst>
      <p:ext uri="{BB962C8B-B14F-4D97-AF65-F5344CB8AC3E}">
        <p14:creationId xmlns:p14="http://schemas.microsoft.com/office/powerpoint/2010/main" val="2286167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Homework Assignments</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15</a:t>
            </a:fld>
            <a:endParaRPr lang="en-US"/>
          </a:p>
        </p:txBody>
      </p:sp>
      <p:pic>
        <p:nvPicPr>
          <p:cNvPr id="6" name="Picture 5"/>
          <p:cNvPicPr>
            <a:picLocks noChangeAspect="1"/>
          </p:cNvPicPr>
          <p:nvPr/>
        </p:nvPicPr>
        <p:blipFill>
          <a:blip r:embed="rId2"/>
          <a:stretch>
            <a:fillRect/>
          </a:stretch>
        </p:blipFill>
        <p:spPr>
          <a:xfrm>
            <a:off x="1498847" y="975325"/>
            <a:ext cx="5791200" cy="4676775"/>
          </a:xfrm>
          <a:prstGeom prst="rect">
            <a:avLst/>
          </a:prstGeom>
        </p:spPr>
      </p:pic>
    </p:spTree>
    <p:extLst>
      <p:ext uri="{BB962C8B-B14F-4D97-AF65-F5344CB8AC3E}">
        <p14:creationId xmlns:p14="http://schemas.microsoft.com/office/powerpoint/2010/main" val="1248317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Required Homework Format</a:t>
            </a:r>
            <a:endParaRPr lang="en-US" dirty="0"/>
          </a:p>
        </p:txBody>
      </p:sp>
      <p:sp>
        <p:nvSpPr>
          <p:cNvPr id="6" name="Content Placeholder 5"/>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42EE2FE6-BE33-5E46-A14D-7CA6BED54960}" type="slidenum">
              <a:rPr lang="en-US" smtClean="0"/>
              <a:t>16</a:t>
            </a:fld>
            <a:endParaRPr lang="en-US"/>
          </a:p>
        </p:txBody>
      </p:sp>
      <p:pic>
        <p:nvPicPr>
          <p:cNvPr id="5" name="Picture 4"/>
          <p:cNvPicPr>
            <a:picLocks noChangeAspect="1"/>
          </p:cNvPicPr>
          <p:nvPr/>
        </p:nvPicPr>
        <p:blipFill>
          <a:blip r:embed="rId2"/>
          <a:stretch>
            <a:fillRect/>
          </a:stretch>
        </p:blipFill>
        <p:spPr>
          <a:xfrm>
            <a:off x="782663" y="946189"/>
            <a:ext cx="6339453" cy="5183955"/>
          </a:xfrm>
          <a:prstGeom prst="rect">
            <a:avLst/>
          </a:prstGeom>
        </p:spPr>
      </p:pic>
    </p:spTree>
    <p:extLst>
      <p:ext uri="{BB962C8B-B14F-4D97-AF65-F5344CB8AC3E}">
        <p14:creationId xmlns:p14="http://schemas.microsoft.com/office/powerpoint/2010/main" val="42299074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Online Items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Have Good Computer Connection/Camera/Microphone</a:t>
            </a:r>
          </a:p>
          <a:p>
            <a:r>
              <a:rPr lang="en-US" dirty="0" smtClean="0"/>
              <a:t>Scan Homework Assignments into One Document</a:t>
            </a:r>
          </a:p>
          <a:p>
            <a:r>
              <a:rPr lang="en-US" dirty="0" smtClean="0"/>
              <a:t>Email Instructor Through  CANVAS and expect response within 24-48 hours.</a:t>
            </a:r>
          </a:p>
          <a:p>
            <a:r>
              <a:rPr lang="en-US" dirty="0" smtClean="0"/>
              <a:t>Homework will be graded within one week of submission</a:t>
            </a:r>
          </a:p>
          <a:p>
            <a:r>
              <a:rPr lang="en-US" dirty="0" smtClean="0"/>
              <a:t>Exams will be given online</a:t>
            </a:r>
          </a:p>
          <a:p>
            <a:r>
              <a:rPr lang="en-US" dirty="0" smtClean="0"/>
              <a:t>Review the “Getting Started: Items on CANVAS Website.</a:t>
            </a:r>
          </a:p>
          <a:p>
            <a:r>
              <a:rPr lang="en-US" dirty="0" smtClean="0"/>
              <a:t>Discussion</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17</a:t>
            </a:fld>
            <a:endParaRPr lang="en-US"/>
          </a:p>
        </p:txBody>
      </p:sp>
    </p:spTree>
    <p:extLst>
      <p:ext uri="{BB962C8B-B14F-4D97-AF65-F5344CB8AC3E}">
        <p14:creationId xmlns:p14="http://schemas.microsoft.com/office/powerpoint/2010/main" val="27853189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243" y="1595837"/>
            <a:ext cx="8187153" cy="1470025"/>
          </a:xfrm>
        </p:spPr>
        <p:txBody>
          <a:bodyPr>
            <a:normAutofit fontScale="90000"/>
          </a:bodyPr>
          <a:lstStyle/>
          <a:p>
            <a:r>
              <a:rPr lang="en-US" dirty="0"/>
              <a:t>MAE </a:t>
            </a:r>
            <a:r>
              <a:rPr lang="en-US" dirty="0" smtClean="0"/>
              <a:t>640 </a:t>
            </a:r>
            <a:r>
              <a:rPr lang="en-US" dirty="0"/>
              <a:t>Rocket Propulsion </a:t>
            </a:r>
            <a:r>
              <a:rPr lang="en-US" dirty="0" smtClean="0"/>
              <a:t>II</a:t>
            </a:r>
            <a:r>
              <a:rPr lang="en-US" dirty="0"/>
              <a:t/>
            </a:r>
            <a:br>
              <a:rPr lang="en-US" dirty="0"/>
            </a:br>
            <a:r>
              <a:rPr lang="en-US" dirty="0"/>
              <a:t> </a:t>
            </a:r>
            <a:r>
              <a:rPr lang="en-US" dirty="0" smtClean="0"/>
              <a:t/>
            </a:r>
            <a:br>
              <a:rPr lang="en-US" dirty="0" smtClean="0"/>
            </a:br>
            <a:r>
              <a:rPr lang="en-US" sz="3600" dirty="0" smtClean="0"/>
              <a:t>Lecture </a:t>
            </a:r>
            <a:r>
              <a:rPr lang="en-US" sz="3600" dirty="0" smtClean="0"/>
              <a:t>01A </a:t>
            </a:r>
            <a:r>
              <a:rPr lang="en-US" sz="3600" dirty="0" smtClean="0"/>
              <a:t>– Fundamental Concepts</a:t>
            </a:r>
            <a:endParaRPr lang="en-US" sz="3600" dirty="0"/>
          </a:p>
        </p:txBody>
      </p:sp>
      <p:sp>
        <p:nvSpPr>
          <p:cNvPr id="3" name="Subtitle 2"/>
          <p:cNvSpPr>
            <a:spLocks noGrp="1"/>
          </p:cNvSpPr>
          <p:nvPr>
            <p:ph type="subTitle" idx="1"/>
          </p:nvPr>
        </p:nvSpPr>
        <p:spPr>
          <a:xfrm>
            <a:off x="1410009" y="4730068"/>
            <a:ext cx="6400800" cy="1752600"/>
          </a:xfrm>
        </p:spPr>
        <p:txBody>
          <a:bodyPr>
            <a:normAutofit fontScale="62500" lnSpcReduction="20000"/>
          </a:bodyPr>
          <a:lstStyle/>
          <a:p>
            <a:pPr>
              <a:lnSpc>
                <a:spcPct val="90000"/>
              </a:lnSpc>
            </a:pPr>
            <a:r>
              <a:rPr lang="en-US" dirty="0"/>
              <a:t>Dr. Robert A. Frederick, Jr.</a:t>
            </a:r>
          </a:p>
          <a:p>
            <a:pPr>
              <a:lnSpc>
                <a:spcPct val="90000"/>
              </a:lnSpc>
            </a:pPr>
            <a:endParaRPr lang="en-US" sz="2400" dirty="0"/>
          </a:p>
          <a:p>
            <a:pPr>
              <a:lnSpc>
                <a:spcPct val="90000"/>
              </a:lnSpc>
            </a:pPr>
            <a:r>
              <a:rPr lang="en-US" dirty="0"/>
              <a:t> Professor, UAH MAE Department</a:t>
            </a:r>
          </a:p>
          <a:p>
            <a:pPr>
              <a:lnSpc>
                <a:spcPct val="90000"/>
              </a:lnSpc>
            </a:pPr>
            <a:r>
              <a:rPr lang="en-US" dirty="0"/>
              <a:t> Director, UAH Propulsion Research Center</a:t>
            </a:r>
          </a:p>
          <a:p>
            <a:pPr>
              <a:lnSpc>
                <a:spcPct val="90000"/>
              </a:lnSpc>
            </a:pPr>
            <a:r>
              <a:rPr lang="en-US" dirty="0">
                <a:hlinkClick r:id="rId3"/>
              </a:rPr>
              <a:t> Robert.Frederick@uah.edu</a:t>
            </a:r>
            <a:r>
              <a:rPr lang="en-US" dirty="0"/>
              <a:t> </a:t>
            </a:r>
            <a:endParaRPr lang="en-US" dirty="0" smtClean="0"/>
          </a:p>
          <a:p>
            <a:pPr>
              <a:lnSpc>
                <a:spcPct val="90000"/>
              </a:lnSpc>
            </a:pPr>
            <a:r>
              <a:rPr lang="en-US" dirty="0" smtClean="0"/>
              <a:t>Phone: 256-503-4909</a:t>
            </a:r>
            <a:endParaRPr lang="en-US" dirty="0"/>
          </a:p>
          <a:p>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18</a:t>
            </a:fld>
            <a:endParaRPr lang="en-US" dirty="0"/>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000" y="307085"/>
            <a:ext cx="1828600" cy="779266"/>
          </a:xfrm>
          <a:prstGeom prst="rect">
            <a:avLst/>
          </a:prstGeom>
        </p:spPr>
      </p:pic>
      <p:sp>
        <p:nvSpPr>
          <p:cNvPr id="6" name="TextBox 5"/>
          <p:cNvSpPr txBox="1"/>
          <p:nvPr/>
        </p:nvSpPr>
        <p:spPr>
          <a:xfrm>
            <a:off x="1321518" y="2956798"/>
            <a:ext cx="6577782" cy="1754326"/>
          </a:xfrm>
          <a:prstGeom prst="rect">
            <a:avLst/>
          </a:prstGeom>
          <a:noFill/>
        </p:spPr>
        <p:txBody>
          <a:bodyPr wrap="square" rtlCol="0">
            <a:spAutoFit/>
          </a:bodyPr>
          <a:lstStyle/>
          <a:p>
            <a:pPr algn="ctr"/>
            <a:endParaRPr lang="en-US" dirty="0"/>
          </a:p>
          <a:p>
            <a:pPr algn="ctr"/>
            <a:r>
              <a:rPr lang="en-US" dirty="0" smtClean="0"/>
              <a:t>1.3 Classification of Rocket Propulsion Systems</a:t>
            </a:r>
          </a:p>
          <a:p>
            <a:pPr algn="ctr"/>
            <a:r>
              <a:rPr lang="en-US" dirty="0" smtClean="0"/>
              <a:t>2.1 Classification of Rocket Propulsion Systems</a:t>
            </a:r>
          </a:p>
          <a:p>
            <a:pPr algn="ctr"/>
            <a:r>
              <a:rPr lang="en-US" dirty="0" smtClean="0"/>
              <a:t>3.1 Vertical Trajectories, Example Problem (Mentioned)</a:t>
            </a:r>
          </a:p>
          <a:p>
            <a:pPr algn="ctr"/>
            <a:endParaRPr lang="en-US" dirty="0" smtClean="0"/>
          </a:p>
          <a:p>
            <a:pPr algn="ctr"/>
            <a:r>
              <a:rPr lang="en-US" dirty="0"/>
              <a:t> </a:t>
            </a:r>
            <a:r>
              <a:rPr lang="en-US" dirty="0" smtClean="0"/>
              <a:t>      </a:t>
            </a:r>
            <a:endParaRPr lang="en-US" dirty="0"/>
          </a:p>
        </p:txBody>
      </p:sp>
    </p:spTree>
    <p:extLst>
      <p:ext uri="{BB962C8B-B14F-4D97-AF65-F5344CB8AC3E}">
        <p14:creationId xmlns:p14="http://schemas.microsoft.com/office/powerpoint/2010/main" val="2032607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71519" y="6342228"/>
            <a:ext cx="6064797" cy="44867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432" y="-314308"/>
            <a:ext cx="6431269" cy="1162050"/>
          </a:xfrm>
        </p:spPr>
        <p:txBody>
          <a:bodyPr>
            <a:noAutofit/>
          </a:bodyPr>
          <a:lstStyle/>
          <a:p>
            <a:r>
              <a:rPr lang="en-US" sz="2800" dirty="0" smtClean="0"/>
              <a:t>1.2 A Brief History of Rocketry</a:t>
            </a:r>
            <a:br>
              <a:rPr lang="en-US" sz="2800" dirty="0" smtClean="0"/>
            </a:br>
            <a:r>
              <a:rPr lang="en-US" dirty="0" smtClean="0">
                <a:solidFill>
                  <a:srgbClr val="0070C0"/>
                </a:solidFill>
              </a:rPr>
              <a:t>Whose Inspiration brought UAH to Huntsville, Alabama?</a:t>
            </a:r>
            <a:endParaRPr lang="en-US" dirty="0">
              <a:solidFill>
                <a:srgbClr val="0070C0"/>
              </a:solidFill>
            </a:endParaRPr>
          </a:p>
        </p:txBody>
      </p:sp>
      <p:sp>
        <p:nvSpPr>
          <p:cNvPr id="3" name="Text Placeholder 2"/>
          <p:cNvSpPr>
            <a:spLocks noGrp="1"/>
          </p:cNvSpPr>
          <p:nvPr>
            <p:ph type="body" sz="half" idx="2"/>
          </p:nvPr>
        </p:nvSpPr>
        <p:spPr>
          <a:xfrm>
            <a:off x="146044" y="1330998"/>
            <a:ext cx="2183218" cy="342808"/>
          </a:xfrm>
        </p:spPr>
        <p:txBody>
          <a:bodyPr>
            <a:noAutofit/>
          </a:bodyPr>
          <a:lstStyle/>
          <a:p>
            <a:pPr algn="ctr"/>
            <a:r>
              <a:rPr lang="en-US" sz="1600" b="1" dirty="0" smtClean="0"/>
              <a:t>Herman </a:t>
            </a:r>
            <a:r>
              <a:rPr lang="en-US" sz="1600" b="1" dirty="0" err="1" smtClean="0"/>
              <a:t>Oberth</a:t>
            </a:r>
            <a:endParaRPr lang="en-US" sz="1600" b="1" dirty="0"/>
          </a:p>
        </p:txBody>
      </p:sp>
      <p:sp>
        <p:nvSpPr>
          <p:cNvPr id="4" name="Slide Number Placeholder 3"/>
          <p:cNvSpPr>
            <a:spLocks noGrp="1"/>
          </p:cNvSpPr>
          <p:nvPr>
            <p:ph type="sldNum" sz="quarter" idx="12"/>
          </p:nvPr>
        </p:nvSpPr>
        <p:spPr>
          <a:xfrm>
            <a:off x="6781850" y="6499360"/>
            <a:ext cx="2133600" cy="365125"/>
          </a:xfrm>
        </p:spPr>
        <p:txBody>
          <a:bodyPr/>
          <a:lstStyle/>
          <a:p>
            <a:fld id="{42EE2FE6-BE33-5E46-A14D-7CA6BED54960}" type="slidenum">
              <a:rPr lang="en-US" smtClean="0"/>
              <a:t>19</a:t>
            </a:fld>
            <a:endParaRPr lang="en-US"/>
          </a:p>
        </p:txBody>
      </p:sp>
      <p:sp>
        <p:nvSpPr>
          <p:cNvPr id="21" name="Rectangle 20"/>
          <p:cNvSpPr/>
          <p:nvPr/>
        </p:nvSpPr>
        <p:spPr>
          <a:xfrm>
            <a:off x="3042996" y="3676740"/>
            <a:ext cx="2369377" cy="3477875"/>
          </a:xfrm>
          <a:prstGeom prst="rect">
            <a:avLst/>
          </a:prstGeom>
        </p:spPr>
        <p:txBody>
          <a:bodyPr wrap="square">
            <a:spAutoFit/>
          </a:bodyPr>
          <a:lstStyle/>
          <a:p>
            <a:pPr algn="ctr"/>
            <a:r>
              <a:rPr lang="en-US" sz="1800" b="1" dirty="0"/>
              <a:t>UAH Research Institute </a:t>
            </a:r>
            <a:r>
              <a:rPr lang="en-US" sz="1800" b="1" dirty="0" smtClean="0"/>
              <a:t>Groundbreaking</a:t>
            </a:r>
            <a:endParaRPr lang="en-US" b="1" dirty="0"/>
          </a:p>
          <a:p>
            <a:pPr algn="ctr"/>
            <a:endParaRPr lang="en-US" sz="1800" b="1" dirty="0" smtClean="0"/>
          </a:p>
          <a:p>
            <a:pPr algn="ctr"/>
            <a:endParaRPr lang="en-US" b="1" dirty="0"/>
          </a:p>
          <a:p>
            <a:pPr algn="ctr"/>
            <a:endParaRPr lang="en-US" sz="1800" b="1" dirty="0" smtClean="0"/>
          </a:p>
          <a:p>
            <a:pPr algn="ctr"/>
            <a:endParaRPr lang="en-US" b="1" dirty="0"/>
          </a:p>
          <a:p>
            <a:pPr algn="ctr"/>
            <a:endParaRPr lang="en-US" sz="1800" b="1" dirty="0" smtClean="0"/>
          </a:p>
          <a:p>
            <a:pPr algn="ctr"/>
            <a:endParaRPr lang="en-US" sz="1800" b="1" dirty="0"/>
          </a:p>
          <a:p>
            <a:pPr algn="ctr"/>
            <a:r>
              <a:rPr lang="en-US" sz="1200" dirty="0"/>
              <a:t>Major General Francis Morrow, Dr. </a:t>
            </a:r>
            <a:r>
              <a:rPr lang="en-US" sz="1200" dirty="0" err="1" smtClean="0"/>
              <a:t>Wernher</a:t>
            </a:r>
            <a:r>
              <a:rPr lang="en-US" sz="1200" dirty="0" smtClean="0"/>
              <a:t> </a:t>
            </a:r>
            <a:r>
              <a:rPr lang="en-US" sz="1200" dirty="0"/>
              <a:t>von Braun, </a:t>
            </a:r>
            <a:r>
              <a:rPr lang="en-US" sz="1200" dirty="0" smtClean="0"/>
              <a:t>and </a:t>
            </a:r>
            <a:r>
              <a:rPr lang="en-US" sz="1200" dirty="0"/>
              <a:t>Alabama </a:t>
            </a:r>
            <a:r>
              <a:rPr lang="en-US" sz="1200" dirty="0" smtClean="0"/>
              <a:t>Governor </a:t>
            </a:r>
            <a:r>
              <a:rPr lang="en-US" sz="1200" dirty="0"/>
              <a:t>John Patterson </a:t>
            </a:r>
          </a:p>
          <a:p>
            <a:pPr algn="ctr"/>
            <a:r>
              <a:rPr lang="en-US" sz="1200" dirty="0"/>
              <a:t>December 20, 1962</a:t>
            </a:r>
          </a:p>
          <a:p>
            <a:pPr algn="ctr"/>
            <a:endParaRPr lang="en-US" sz="1400" dirty="0"/>
          </a:p>
          <a:p>
            <a:pPr algn="ctr"/>
            <a:endParaRPr lang="en-US" sz="1400" dirty="0"/>
          </a:p>
        </p:txBody>
      </p:sp>
      <p:sp>
        <p:nvSpPr>
          <p:cNvPr id="29" name="Freeform 28"/>
          <p:cNvSpPr/>
          <p:nvPr/>
        </p:nvSpPr>
        <p:spPr>
          <a:xfrm>
            <a:off x="1480150" y="2436992"/>
            <a:ext cx="7066521" cy="3467019"/>
          </a:xfrm>
          <a:custGeom>
            <a:avLst/>
            <a:gdLst>
              <a:gd name="connsiteX0" fmla="*/ 0 w 6702552"/>
              <a:gd name="connsiteY0" fmla="*/ 0 h 1844521"/>
              <a:gd name="connsiteX1" fmla="*/ 466344 w 6702552"/>
              <a:gd name="connsiteY1" fmla="*/ 1371600 h 1844521"/>
              <a:gd name="connsiteX2" fmla="*/ 1271016 w 6702552"/>
              <a:gd name="connsiteY2" fmla="*/ 1682496 h 1844521"/>
              <a:gd name="connsiteX3" fmla="*/ 3822192 w 6702552"/>
              <a:gd name="connsiteY3" fmla="*/ 1837944 h 1844521"/>
              <a:gd name="connsiteX4" fmla="*/ 5431536 w 6702552"/>
              <a:gd name="connsiteY4" fmla="*/ 1472184 h 1844521"/>
              <a:gd name="connsiteX5" fmla="*/ 6702552 w 6702552"/>
              <a:gd name="connsiteY5" fmla="*/ 640080 h 1844521"/>
              <a:gd name="connsiteX6" fmla="*/ 6702552 w 6702552"/>
              <a:gd name="connsiteY6" fmla="*/ 640080 h 184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2552" h="1844521">
                <a:moveTo>
                  <a:pt x="0" y="0"/>
                </a:moveTo>
                <a:cubicBezTo>
                  <a:pt x="127254" y="545592"/>
                  <a:pt x="254508" y="1091184"/>
                  <a:pt x="466344" y="1371600"/>
                </a:cubicBezTo>
                <a:cubicBezTo>
                  <a:pt x="678180" y="1652016"/>
                  <a:pt x="711708" y="1604772"/>
                  <a:pt x="1271016" y="1682496"/>
                </a:cubicBezTo>
                <a:cubicBezTo>
                  <a:pt x="1830324" y="1760220"/>
                  <a:pt x="3128772" y="1872996"/>
                  <a:pt x="3822192" y="1837944"/>
                </a:cubicBezTo>
                <a:cubicBezTo>
                  <a:pt x="4515612" y="1802892"/>
                  <a:pt x="4951476" y="1671828"/>
                  <a:pt x="5431536" y="1472184"/>
                </a:cubicBezTo>
                <a:cubicBezTo>
                  <a:pt x="5911596" y="1272540"/>
                  <a:pt x="6702552" y="640080"/>
                  <a:pt x="6702552" y="640080"/>
                </a:cubicBezTo>
                <a:lnTo>
                  <a:pt x="6702552" y="640080"/>
                </a:lnTo>
              </a:path>
            </a:pathLst>
          </a:custGeom>
          <a:noFill/>
          <a:ln w="22225">
            <a:prstDash val="dash"/>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28" y="1760070"/>
            <a:ext cx="1013965" cy="1343000"/>
          </a:xfrm>
          <a:prstGeom prst="rect">
            <a:avLst/>
          </a:prstGeom>
        </p:spPr>
      </p:pic>
      <p:grpSp>
        <p:nvGrpSpPr>
          <p:cNvPr id="31" name="Group 30"/>
          <p:cNvGrpSpPr/>
          <p:nvPr/>
        </p:nvGrpSpPr>
        <p:grpSpPr>
          <a:xfrm>
            <a:off x="5350582" y="3423282"/>
            <a:ext cx="2231736" cy="2431377"/>
            <a:chOff x="6704989" y="3554388"/>
            <a:chExt cx="2231736" cy="2431377"/>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707" y="4284574"/>
              <a:ext cx="1556877" cy="875743"/>
            </a:xfrm>
            <a:prstGeom prst="rect">
              <a:avLst/>
            </a:prstGeom>
          </p:spPr>
        </p:pic>
        <p:sp>
          <p:nvSpPr>
            <p:cNvPr id="28" name="Rectangle 27"/>
            <p:cNvSpPr/>
            <p:nvPr/>
          </p:nvSpPr>
          <p:spPr>
            <a:xfrm>
              <a:off x="6704989" y="3554388"/>
              <a:ext cx="2231736" cy="923330"/>
            </a:xfrm>
            <a:prstGeom prst="rect">
              <a:avLst/>
            </a:prstGeom>
          </p:spPr>
          <p:txBody>
            <a:bodyPr wrap="square">
              <a:spAutoFit/>
            </a:bodyPr>
            <a:lstStyle/>
            <a:p>
              <a:pPr algn="ctr"/>
              <a:r>
                <a:rPr lang="en-US" b="1" dirty="0"/>
                <a:t>UAH </a:t>
              </a:r>
              <a:r>
                <a:rPr lang="en-US" b="1" dirty="0" smtClean="0"/>
                <a:t>Propulsion Research Center</a:t>
              </a:r>
            </a:p>
            <a:p>
              <a:pPr algn="ctr"/>
              <a:endParaRPr lang="en-US" b="1" dirty="0" smtClean="0"/>
            </a:p>
          </p:txBody>
        </p:sp>
        <p:sp>
          <p:nvSpPr>
            <p:cNvPr id="30" name="Rectangle 29"/>
            <p:cNvSpPr/>
            <p:nvPr/>
          </p:nvSpPr>
          <p:spPr>
            <a:xfrm>
              <a:off x="7010928" y="5154768"/>
              <a:ext cx="1591056" cy="830997"/>
            </a:xfrm>
            <a:prstGeom prst="rect">
              <a:avLst/>
            </a:prstGeom>
            <a:solidFill>
              <a:schemeClr val="bg1"/>
            </a:solidFill>
          </p:spPr>
          <p:txBody>
            <a:bodyPr wrap="square">
              <a:spAutoFit/>
            </a:bodyPr>
            <a:lstStyle/>
            <a:p>
              <a:pPr algn="ctr"/>
              <a:r>
                <a:rPr lang="en-US" sz="1200" dirty="0" smtClean="0"/>
                <a:t>Dr. Hugh Coleman</a:t>
              </a:r>
            </a:p>
            <a:p>
              <a:pPr algn="ctr"/>
              <a:r>
                <a:rPr lang="en-US" sz="1200" dirty="0" smtClean="0"/>
                <a:t>Dr. Clark W. Hawk</a:t>
              </a:r>
            </a:p>
            <a:p>
              <a:pPr algn="ctr"/>
              <a:r>
                <a:rPr lang="en-US" sz="1200" dirty="0" smtClean="0"/>
                <a:t>Dr. Robert Frederick</a:t>
              </a:r>
            </a:p>
            <a:p>
              <a:pPr algn="ctr"/>
              <a:r>
                <a:rPr lang="en-US" sz="1200" dirty="0" smtClean="0"/>
                <a:t>August, 1991</a:t>
              </a:r>
              <a:endParaRPr lang="en-US" sz="1200" dirty="0"/>
            </a:p>
          </p:txBody>
        </p:sp>
      </p:grpSp>
      <p:pic>
        <p:nvPicPr>
          <p:cNvPr id="20" name="Content Placeholder 6"/>
          <p:cNvPicPr>
            <a:picLocks noGrp="1" noChangeAspect="1"/>
          </p:cNvPicPr>
          <p:nvPr>
            <p:ph idx="1"/>
          </p:nvPr>
        </p:nvPicPr>
        <p:blipFill rotWithShape="1">
          <a:blip r:embed="rId5" cstate="screen">
            <a:extLst>
              <a:ext uri="{28A0092B-C50C-407E-A947-70E740481C1C}">
                <a14:useLocalDpi xmlns:a14="http://schemas.microsoft.com/office/drawing/2010/main"/>
              </a:ext>
            </a:extLst>
          </a:blip>
          <a:srcRect b="17385"/>
          <a:stretch/>
        </p:blipFill>
        <p:spPr>
          <a:xfrm>
            <a:off x="3444873" y="4476402"/>
            <a:ext cx="1509153" cy="1427609"/>
          </a:xfrm>
        </p:spPr>
      </p:pic>
      <p:sp>
        <p:nvSpPr>
          <p:cNvPr id="5" name="TextBox 4"/>
          <p:cNvSpPr txBox="1"/>
          <p:nvPr/>
        </p:nvSpPr>
        <p:spPr>
          <a:xfrm>
            <a:off x="7775496" y="3842449"/>
            <a:ext cx="1347105" cy="1508105"/>
          </a:xfrm>
          <a:prstGeom prst="rect">
            <a:avLst/>
          </a:prstGeom>
          <a:solidFill>
            <a:schemeClr val="bg1"/>
          </a:solidFill>
          <a:ln w="41275">
            <a:solidFill>
              <a:schemeClr val="accent1">
                <a:shade val="95000"/>
                <a:satMod val="105000"/>
              </a:schemeClr>
            </a:solidFill>
          </a:ln>
        </p:spPr>
        <p:txBody>
          <a:bodyPr wrap="square" rtlCol="0">
            <a:spAutoFit/>
          </a:bodyPr>
          <a:lstStyle/>
          <a:p>
            <a:pPr algn="ctr"/>
            <a:r>
              <a:rPr lang="en-US" sz="1600" b="1" dirty="0" smtClean="0"/>
              <a:t>UAH </a:t>
            </a:r>
          </a:p>
          <a:p>
            <a:pPr algn="ctr"/>
            <a:r>
              <a:rPr lang="en-US" sz="1600" b="1" dirty="0" smtClean="0"/>
              <a:t>MAE 440/540</a:t>
            </a:r>
          </a:p>
          <a:p>
            <a:pPr algn="ctr"/>
            <a:r>
              <a:rPr lang="en-US" sz="1600" b="1" dirty="0" smtClean="0"/>
              <a:t>Rocket Propulsion I</a:t>
            </a:r>
          </a:p>
          <a:p>
            <a:pPr algn="ctr"/>
            <a:r>
              <a:rPr lang="en-US" sz="1100" dirty="0" smtClean="0"/>
              <a:t>130 Students - 2022</a:t>
            </a:r>
            <a:endParaRPr lang="en-US" sz="1100" dirty="0"/>
          </a:p>
          <a:p>
            <a:pPr algn="ctr"/>
            <a:endParaRPr lang="en-US" sz="1600" b="1" dirty="0"/>
          </a:p>
        </p:txBody>
      </p:sp>
      <p:grpSp>
        <p:nvGrpSpPr>
          <p:cNvPr id="7" name="Group 6"/>
          <p:cNvGrpSpPr/>
          <p:nvPr/>
        </p:nvGrpSpPr>
        <p:grpSpPr>
          <a:xfrm>
            <a:off x="1830093" y="1033579"/>
            <a:ext cx="4232817" cy="1271146"/>
            <a:chOff x="1485758" y="722993"/>
            <a:chExt cx="5289005" cy="1670840"/>
          </a:xfrm>
        </p:grpSpPr>
        <p:sp>
          <p:nvSpPr>
            <p:cNvPr id="16" name="Freeform 15"/>
            <p:cNvSpPr/>
            <p:nvPr/>
          </p:nvSpPr>
          <p:spPr>
            <a:xfrm rot="10592316">
              <a:off x="1485758" y="918794"/>
              <a:ext cx="5033692" cy="1086871"/>
            </a:xfrm>
            <a:custGeom>
              <a:avLst/>
              <a:gdLst>
                <a:gd name="connsiteX0" fmla="*/ 0 w 6702552"/>
                <a:gd name="connsiteY0" fmla="*/ 0 h 1844521"/>
                <a:gd name="connsiteX1" fmla="*/ 466344 w 6702552"/>
                <a:gd name="connsiteY1" fmla="*/ 1371600 h 1844521"/>
                <a:gd name="connsiteX2" fmla="*/ 1271016 w 6702552"/>
                <a:gd name="connsiteY2" fmla="*/ 1682496 h 1844521"/>
                <a:gd name="connsiteX3" fmla="*/ 3822192 w 6702552"/>
                <a:gd name="connsiteY3" fmla="*/ 1837944 h 1844521"/>
                <a:gd name="connsiteX4" fmla="*/ 5431536 w 6702552"/>
                <a:gd name="connsiteY4" fmla="*/ 1472184 h 1844521"/>
                <a:gd name="connsiteX5" fmla="*/ 6702552 w 6702552"/>
                <a:gd name="connsiteY5" fmla="*/ 640080 h 1844521"/>
                <a:gd name="connsiteX6" fmla="*/ 6702552 w 6702552"/>
                <a:gd name="connsiteY6" fmla="*/ 640080 h 184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2552" h="1844521">
                  <a:moveTo>
                    <a:pt x="0" y="0"/>
                  </a:moveTo>
                  <a:cubicBezTo>
                    <a:pt x="127254" y="545592"/>
                    <a:pt x="254508" y="1091184"/>
                    <a:pt x="466344" y="1371600"/>
                  </a:cubicBezTo>
                  <a:cubicBezTo>
                    <a:pt x="678180" y="1652016"/>
                    <a:pt x="711708" y="1604772"/>
                    <a:pt x="1271016" y="1682496"/>
                  </a:cubicBezTo>
                  <a:cubicBezTo>
                    <a:pt x="1830324" y="1760220"/>
                    <a:pt x="3128772" y="1872996"/>
                    <a:pt x="3822192" y="1837944"/>
                  </a:cubicBezTo>
                  <a:cubicBezTo>
                    <a:pt x="4515612" y="1802892"/>
                    <a:pt x="4951476" y="1671828"/>
                    <a:pt x="5431536" y="1472184"/>
                  </a:cubicBezTo>
                  <a:cubicBezTo>
                    <a:pt x="5911596" y="1272540"/>
                    <a:pt x="6702552" y="640080"/>
                    <a:pt x="6702552" y="640080"/>
                  </a:cubicBezTo>
                  <a:lnTo>
                    <a:pt x="6702552" y="640080"/>
                  </a:lnTo>
                </a:path>
              </a:pathLst>
            </a:custGeom>
            <a:noFill/>
            <a:ln w="22225">
              <a:prstDash val="dash"/>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6"/>
            <a:stretch>
              <a:fillRect/>
            </a:stretch>
          </p:blipFill>
          <p:spPr>
            <a:xfrm>
              <a:off x="5039853" y="722993"/>
              <a:ext cx="1734910" cy="1670840"/>
            </a:xfrm>
            <a:prstGeom prst="rect">
              <a:avLst/>
            </a:prstGeom>
          </p:spPr>
        </p:pic>
      </p:grpSp>
      <p:sp>
        <p:nvSpPr>
          <p:cNvPr id="10" name="TextBox 9"/>
          <p:cNvSpPr txBox="1"/>
          <p:nvPr/>
        </p:nvSpPr>
        <p:spPr>
          <a:xfrm>
            <a:off x="8445450" y="2781853"/>
            <a:ext cx="470000" cy="830997"/>
          </a:xfrm>
          <a:prstGeom prst="rect">
            <a:avLst/>
          </a:prstGeom>
          <a:noFill/>
        </p:spPr>
        <p:txBody>
          <a:bodyPr wrap="none" rtlCol="0">
            <a:spAutoFit/>
          </a:bodyPr>
          <a:lstStyle/>
          <a:p>
            <a:r>
              <a:rPr lang="en-US" sz="4800" dirty="0" smtClean="0">
                <a:solidFill>
                  <a:schemeClr val="accent1"/>
                </a:solidFill>
              </a:rPr>
              <a:t>?</a:t>
            </a:r>
            <a:endParaRPr lang="en-US" sz="4800" dirty="0">
              <a:solidFill>
                <a:schemeClr val="accent1"/>
              </a:solidFill>
            </a:endParaRPr>
          </a:p>
        </p:txBody>
      </p:sp>
      <p:grpSp>
        <p:nvGrpSpPr>
          <p:cNvPr id="11" name="Group 10"/>
          <p:cNvGrpSpPr/>
          <p:nvPr/>
        </p:nvGrpSpPr>
        <p:grpSpPr>
          <a:xfrm>
            <a:off x="401885" y="4142297"/>
            <a:ext cx="2452521" cy="2470529"/>
            <a:chOff x="577860" y="4142297"/>
            <a:chExt cx="2452521" cy="2470529"/>
          </a:xfrm>
        </p:grpSpPr>
        <p:pic>
          <p:nvPicPr>
            <p:cNvPr id="32" name="Picture 31"/>
            <p:cNvPicPr>
              <a:picLocks noChangeAspect="1"/>
            </p:cNvPicPr>
            <p:nvPr/>
          </p:nvPicPr>
          <p:blipFill rotWithShape="1">
            <a:blip r:embed="rId7">
              <a:extLst>
                <a:ext uri="{28A0092B-C50C-407E-A947-70E740481C1C}">
                  <a14:useLocalDpi xmlns:a14="http://schemas.microsoft.com/office/drawing/2010/main" val="0"/>
                </a:ext>
              </a:extLst>
            </a:blip>
            <a:srcRect t="62170"/>
            <a:stretch/>
          </p:blipFill>
          <p:spPr>
            <a:xfrm>
              <a:off x="577860" y="5606774"/>
              <a:ext cx="2452521" cy="1006052"/>
            </a:xfrm>
            <a:prstGeom prst="rect">
              <a:avLst/>
            </a:prstGeom>
          </p:spPr>
        </p:pic>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r="44464" b="37820"/>
            <a:stretch/>
          </p:blipFill>
          <p:spPr>
            <a:xfrm>
              <a:off x="1261310" y="4142297"/>
              <a:ext cx="1221545" cy="1483035"/>
            </a:xfrm>
            <a:prstGeom prst="rect">
              <a:avLst/>
            </a:prstGeom>
          </p:spPr>
        </p:pic>
      </p:grpSp>
      <p:sp>
        <p:nvSpPr>
          <p:cNvPr id="12" name="Rectangle 11"/>
          <p:cNvSpPr/>
          <p:nvPr/>
        </p:nvSpPr>
        <p:spPr>
          <a:xfrm flipH="1">
            <a:off x="542152" y="3495966"/>
            <a:ext cx="1860783" cy="646331"/>
          </a:xfrm>
          <a:prstGeom prst="rect">
            <a:avLst/>
          </a:prstGeom>
        </p:spPr>
        <p:txBody>
          <a:bodyPr wrap="square">
            <a:spAutoFit/>
          </a:bodyPr>
          <a:lstStyle/>
          <a:p>
            <a:pPr algn="ctr"/>
            <a:r>
              <a:rPr lang="en-US" b="1" dirty="0" smtClean="0"/>
              <a:t>Dr. </a:t>
            </a:r>
            <a:r>
              <a:rPr lang="en-US" b="1" dirty="0" err="1" smtClean="0"/>
              <a:t>Wernher</a:t>
            </a:r>
            <a:r>
              <a:rPr lang="en-US" b="1" dirty="0" smtClean="0"/>
              <a:t> Von Braun</a:t>
            </a:r>
            <a:endParaRPr lang="en-US" b="1" dirty="0"/>
          </a:p>
        </p:txBody>
      </p:sp>
      <p:sp>
        <p:nvSpPr>
          <p:cNvPr id="34" name="Text Placeholder 2"/>
          <p:cNvSpPr txBox="1">
            <a:spLocks/>
          </p:cNvSpPr>
          <p:nvPr/>
        </p:nvSpPr>
        <p:spPr>
          <a:xfrm>
            <a:off x="4227684" y="684949"/>
            <a:ext cx="2183218" cy="342808"/>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ctr"/>
            <a:r>
              <a:rPr lang="en-US" sz="1600" b="1" dirty="0" smtClean="0"/>
              <a:t>Jules Verne</a:t>
            </a:r>
          </a:p>
          <a:p>
            <a:pPr algn="ctr"/>
            <a:endParaRPr lang="en-US" sz="1600" b="1" dirty="0"/>
          </a:p>
          <a:p>
            <a:pPr algn="ctr"/>
            <a:endParaRPr lang="en-US" sz="1600" b="1" dirty="0" smtClean="0"/>
          </a:p>
          <a:p>
            <a:pPr algn="ctr"/>
            <a:endParaRPr lang="en-US" sz="1600" b="1" dirty="0"/>
          </a:p>
          <a:p>
            <a:pPr algn="ctr"/>
            <a:endParaRPr lang="en-US" sz="1600" b="1" dirty="0" smtClean="0"/>
          </a:p>
          <a:p>
            <a:pPr algn="ctr"/>
            <a:endParaRPr lang="en-US" sz="1600" dirty="0"/>
          </a:p>
          <a:p>
            <a:pPr algn="ctr"/>
            <a:r>
              <a:rPr lang="en-US" sz="1600" dirty="0" smtClean="0"/>
              <a:t>“From Earth to the Moon” 1863</a:t>
            </a:r>
            <a:endParaRPr lang="en-US" sz="1600" dirty="0"/>
          </a:p>
        </p:txBody>
      </p:sp>
      <p:pic>
        <p:nvPicPr>
          <p:cNvPr id="1030" name="Picture 6" descr="From the Earth to the Moon Jules Vern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8455" y="1629476"/>
            <a:ext cx="523594" cy="752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66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000"/>
                                        <p:tgtEl>
                                          <p:spTgt spid="10"/>
                                        </p:tgtEl>
                                      </p:cBhvr>
                                    </p:animEffect>
                                    <p:anim calcmode="lin" valueType="num">
                                      <p:cBhvr>
                                        <p:cTn id="44" dur="2000" fill="hold"/>
                                        <p:tgtEl>
                                          <p:spTgt spid="10"/>
                                        </p:tgtEl>
                                        <p:attrNameLst>
                                          <p:attrName>ppt_w</p:attrName>
                                        </p:attrNameLst>
                                      </p:cBhvr>
                                      <p:tavLst>
                                        <p:tav tm="0" fmla="#ppt_w*sin(2.5*pi*$)">
                                          <p:val>
                                            <p:fltVal val="0"/>
                                          </p:val>
                                        </p:tav>
                                        <p:tav tm="100000">
                                          <p:val>
                                            <p:fltVal val="1"/>
                                          </p:val>
                                        </p:tav>
                                      </p:tavLst>
                                    </p:anim>
                                    <p:anim calcmode="lin" valueType="num">
                                      <p:cBhvr>
                                        <p:cTn id="45"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p:bldP spid="29" grpId="0" animBg="1"/>
      <p:bldP spid="5"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10368" y="1611559"/>
            <a:ext cx="7772400" cy="1470025"/>
          </a:xfrm>
        </p:spPr>
        <p:txBody>
          <a:bodyPr>
            <a:normAutofit fontScale="90000"/>
          </a:bodyPr>
          <a:lstStyle/>
          <a:p>
            <a:r>
              <a:rPr lang="en-US" dirty="0"/>
              <a:t>Lecture 01A – Course </a:t>
            </a:r>
            <a:r>
              <a:rPr lang="en-US" dirty="0" smtClean="0"/>
              <a:t>Introduction</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2</a:t>
            </a:fld>
            <a:endParaRPr lang="en-US"/>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114" y="2616547"/>
            <a:ext cx="5078886" cy="2079500"/>
          </a:xfrm>
          <a:prstGeom prst="rect">
            <a:avLst/>
          </a:prstGeom>
        </p:spPr>
      </p:pic>
    </p:spTree>
    <p:extLst>
      <p:ext uri="{BB962C8B-B14F-4D97-AF65-F5344CB8AC3E}">
        <p14:creationId xmlns:p14="http://schemas.microsoft.com/office/powerpoint/2010/main" val="2505380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2EE2FE6-BE33-5E46-A14D-7CA6BED54960}" type="slidenum">
              <a:rPr lang="en-US" smtClean="0"/>
              <a:t>20</a:t>
            </a:fld>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56" y="1233320"/>
            <a:ext cx="7922871" cy="3893225"/>
          </a:xfrm>
          <a:prstGeom prst="rect">
            <a:avLst/>
          </a:prstGeom>
        </p:spPr>
      </p:pic>
      <p:sp>
        <p:nvSpPr>
          <p:cNvPr id="7" name="Title 6"/>
          <p:cNvSpPr>
            <a:spLocks noGrp="1"/>
          </p:cNvSpPr>
          <p:nvPr>
            <p:ph type="title"/>
          </p:nvPr>
        </p:nvSpPr>
        <p:spPr>
          <a:xfrm>
            <a:off x="457200" y="274638"/>
            <a:ext cx="8229600" cy="514256"/>
          </a:xfrm>
        </p:spPr>
        <p:txBody>
          <a:bodyPr>
            <a:normAutofit fontScale="90000"/>
          </a:bodyPr>
          <a:lstStyle/>
          <a:p>
            <a:r>
              <a:rPr lang="en-US" dirty="0" smtClean="0"/>
              <a:t>1.3.1 The Solid Rocket Motor (SRM)</a:t>
            </a:r>
            <a:endParaRPr lang="en-US" dirty="0"/>
          </a:p>
        </p:txBody>
      </p:sp>
    </p:spTree>
    <p:extLst>
      <p:ext uri="{BB962C8B-B14F-4D97-AF65-F5344CB8AC3E}">
        <p14:creationId xmlns:p14="http://schemas.microsoft.com/office/powerpoint/2010/main" val="22761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2EE2FE6-BE33-5E46-A14D-7CA6BED54960}" type="slidenum">
              <a:rPr lang="en-US" smtClean="0"/>
              <a:t>21</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78" y="1041561"/>
            <a:ext cx="3826109" cy="5008601"/>
          </a:xfrm>
          <a:prstGeom prst="rect">
            <a:avLst/>
          </a:prstGeom>
        </p:spPr>
      </p:pic>
      <p:sp>
        <p:nvSpPr>
          <p:cNvPr id="7" name="Title 6"/>
          <p:cNvSpPr>
            <a:spLocks noGrp="1"/>
          </p:cNvSpPr>
          <p:nvPr>
            <p:ph type="title"/>
          </p:nvPr>
        </p:nvSpPr>
        <p:spPr>
          <a:xfrm>
            <a:off x="457200" y="274638"/>
            <a:ext cx="8229600" cy="514256"/>
          </a:xfrm>
        </p:spPr>
        <p:txBody>
          <a:bodyPr>
            <a:normAutofit fontScale="90000"/>
          </a:bodyPr>
          <a:lstStyle/>
          <a:p>
            <a:r>
              <a:rPr lang="en-US" dirty="0" smtClean="0"/>
              <a:t>1.3.2 The Liquid Rocket Engine (LRE)</a:t>
            </a:r>
            <a:endParaRPr lang="en-US" dirty="0"/>
          </a:p>
        </p:txBody>
      </p:sp>
    </p:spTree>
    <p:extLst>
      <p:ext uri="{BB962C8B-B14F-4D97-AF65-F5344CB8AC3E}">
        <p14:creationId xmlns:p14="http://schemas.microsoft.com/office/powerpoint/2010/main" val="2158511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2EE2FE6-BE33-5E46-A14D-7CA6BED54960}" type="slidenum">
              <a:rPr lang="en-US" smtClean="0"/>
              <a:t>22</a:t>
            </a:fld>
            <a:endParaRPr lang="en-US"/>
          </a:p>
        </p:txBody>
      </p:sp>
      <p:sp>
        <p:nvSpPr>
          <p:cNvPr id="7" name="Title 6"/>
          <p:cNvSpPr>
            <a:spLocks noGrp="1"/>
          </p:cNvSpPr>
          <p:nvPr>
            <p:ph type="title"/>
          </p:nvPr>
        </p:nvSpPr>
        <p:spPr>
          <a:xfrm>
            <a:off x="596096" y="158056"/>
            <a:ext cx="8229600" cy="514256"/>
          </a:xfrm>
        </p:spPr>
        <p:txBody>
          <a:bodyPr>
            <a:normAutofit fontScale="90000"/>
          </a:bodyPr>
          <a:lstStyle/>
          <a:p>
            <a:r>
              <a:rPr lang="en-US" dirty="0" smtClean="0"/>
              <a:t>1.3.3 The Hybrid Rocket Engine</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72312"/>
            <a:ext cx="3258273" cy="5543496"/>
          </a:xfrm>
          <a:prstGeom prst="rect">
            <a:avLst/>
          </a:prstGeom>
        </p:spPr>
      </p:pic>
    </p:spTree>
    <p:extLst>
      <p:ext uri="{BB962C8B-B14F-4D97-AF65-F5344CB8AC3E}">
        <p14:creationId xmlns:p14="http://schemas.microsoft.com/office/powerpoint/2010/main" val="1724933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2EE2FE6-BE33-5E46-A14D-7CA6BED54960}" type="slidenum">
              <a:rPr lang="en-US" smtClean="0"/>
              <a:t>23</a:t>
            </a:fld>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36" y="1040657"/>
            <a:ext cx="3229144" cy="527488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8477" y="-3847519"/>
            <a:ext cx="3960658" cy="528261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1925" y="6519907"/>
            <a:ext cx="4270248" cy="1818132"/>
          </a:xfrm>
          <a:prstGeom prst="rect">
            <a:avLst/>
          </a:prstGeom>
        </p:spPr>
      </p:pic>
      <p:sp>
        <p:nvSpPr>
          <p:cNvPr id="7" name="Title 6"/>
          <p:cNvSpPr>
            <a:spLocks noGrp="1"/>
          </p:cNvSpPr>
          <p:nvPr>
            <p:ph type="title"/>
          </p:nvPr>
        </p:nvSpPr>
        <p:spPr>
          <a:xfrm>
            <a:off x="596096" y="158056"/>
            <a:ext cx="8229600" cy="514256"/>
          </a:xfrm>
        </p:spPr>
        <p:txBody>
          <a:bodyPr>
            <a:normAutofit fontScale="90000"/>
          </a:bodyPr>
          <a:lstStyle/>
          <a:p>
            <a:r>
              <a:rPr lang="en-US" dirty="0" smtClean="0"/>
              <a:t>1.3.4 Nuclear Rocket Engines</a:t>
            </a:r>
            <a:endParaRPr lang="en-US" dirty="0"/>
          </a:p>
        </p:txBody>
      </p:sp>
    </p:spTree>
    <p:extLst>
      <p:ext uri="{BB962C8B-B14F-4D97-AF65-F5344CB8AC3E}">
        <p14:creationId xmlns:p14="http://schemas.microsoft.com/office/powerpoint/2010/main" val="4127843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2EE2FE6-BE33-5E46-A14D-7CA6BED54960}" type="slidenum">
              <a:rPr lang="en-US" smtClean="0"/>
              <a:t>24</a:t>
            </a:fld>
            <a:endParaRPr lang="en-US"/>
          </a:p>
        </p:txBody>
      </p:sp>
      <p:sp>
        <p:nvSpPr>
          <p:cNvPr id="7" name="Title 6"/>
          <p:cNvSpPr>
            <a:spLocks noGrp="1"/>
          </p:cNvSpPr>
          <p:nvPr>
            <p:ph type="title"/>
          </p:nvPr>
        </p:nvSpPr>
        <p:spPr>
          <a:xfrm>
            <a:off x="270433" y="256035"/>
            <a:ext cx="8715002" cy="514256"/>
          </a:xfrm>
        </p:spPr>
        <p:txBody>
          <a:bodyPr>
            <a:normAutofit fontScale="90000"/>
          </a:bodyPr>
          <a:lstStyle/>
          <a:p>
            <a:r>
              <a:rPr lang="en-US" dirty="0" smtClean="0"/>
              <a:t>Integral Rocket/Dump Combustor Ramjet</a:t>
            </a:r>
            <a:endParaRPr lang="en-US" dirty="0"/>
          </a:p>
        </p:txBody>
      </p:sp>
      <p:pic>
        <p:nvPicPr>
          <p:cNvPr id="2" name="Picture 1"/>
          <p:cNvPicPr>
            <a:picLocks noChangeAspect="1"/>
          </p:cNvPicPr>
          <p:nvPr/>
        </p:nvPicPr>
        <p:blipFill>
          <a:blip r:embed="rId2"/>
          <a:stretch>
            <a:fillRect/>
          </a:stretch>
        </p:blipFill>
        <p:spPr>
          <a:xfrm>
            <a:off x="485313" y="1957712"/>
            <a:ext cx="7924800" cy="3848100"/>
          </a:xfrm>
          <a:prstGeom prst="rect">
            <a:avLst/>
          </a:prstGeom>
        </p:spPr>
      </p:pic>
    </p:spTree>
    <p:extLst>
      <p:ext uri="{BB962C8B-B14F-4D97-AF65-F5344CB8AC3E}">
        <p14:creationId xmlns:p14="http://schemas.microsoft.com/office/powerpoint/2010/main" val="1614137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of Propulsion Systems</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25</a:t>
            </a:fld>
            <a:endParaRPr lang="en-US"/>
          </a:p>
        </p:txBody>
      </p:sp>
      <p:pic>
        <p:nvPicPr>
          <p:cNvPr id="5" name="Picture 5"/>
          <p:cNvPicPr>
            <a:picLocks noGrp="1" noChangeAspect="1" noChangeArrowheads="1"/>
          </p:cNvPicPr>
          <p:nvPr>
            <p:ph idx="1"/>
          </p:nvPr>
        </p:nvPicPr>
        <p:blipFill>
          <a:blip r:embed="rId2" cstate="print"/>
          <a:srcRect l="14362" t="35918" r="17557" b="19276"/>
          <a:stretch>
            <a:fillRect/>
          </a:stretch>
        </p:blipFill>
        <p:spPr>
          <a:xfrm>
            <a:off x="862513" y="971156"/>
            <a:ext cx="6432550" cy="5292725"/>
          </a:xfrm>
          <a:noFill/>
          <a:ln/>
        </p:spPr>
      </p:pic>
      <p:cxnSp>
        <p:nvCxnSpPr>
          <p:cNvPr id="7" name="Straight Connector 6"/>
          <p:cNvCxnSpPr/>
          <p:nvPr/>
        </p:nvCxnSpPr>
        <p:spPr>
          <a:xfrm flipV="1">
            <a:off x="5222240" y="857250"/>
            <a:ext cx="20320" cy="4659630"/>
          </a:xfrm>
          <a:prstGeom prst="line">
            <a:avLst/>
          </a:prstGeom>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3"/>
          <a:stretch>
            <a:fillRect/>
          </a:stretch>
        </p:blipFill>
        <p:spPr>
          <a:xfrm>
            <a:off x="7295063" y="971156"/>
            <a:ext cx="1691787" cy="1303133"/>
          </a:xfrm>
          <a:prstGeom prst="rect">
            <a:avLst/>
          </a:prstGeom>
        </p:spPr>
      </p:pic>
    </p:spTree>
    <p:extLst>
      <p:ext uri="{BB962C8B-B14F-4D97-AF65-F5344CB8AC3E}">
        <p14:creationId xmlns:p14="http://schemas.microsoft.com/office/powerpoint/2010/main" val="62039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24" y="6945"/>
            <a:ext cx="9144000" cy="514256"/>
          </a:xfrm>
        </p:spPr>
        <p:txBody>
          <a:bodyPr>
            <a:noAutofit/>
          </a:bodyPr>
          <a:lstStyle/>
          <a:p>
            <a:r>
              <a:rPr lang="en-US" sz="3600" dirty="0" smtClean="0"/>
              <a:t>2.1 General Design Process for Rockets</a:t>
            </a:r>
            <a:endParaRPr lang="en-US" sz="3600" dirty="0"/>
          </a:p>
        </p:txBody>
      </p:sp>
      <p:sp>
        <p:nvSpPr>
          <p:cNvPr id="4" name="Slide Number Placeholder 3"/>
          <p:cNvSpPr>
            <a:spLocks noGrp="1"/>
          </p:cNvSpPr>
          <p:nvPr>
            <p:ph type="sldNum" sz="quarter" idx="12"/>
          </p:nvPr>
        </p:nvSpPr>
        <p:spPr/>
        <p:txBody>
          <a:bodyPr/>
          <a:lstStyle/>
          <a:p>
            <a:fld id="{42EE2FE6-BE33-5E46-A14D-7CA6BED54960}" type="slidenum">
              <a:rPr lang="en-US" smtClean="0"/>
              <a:t>26</a:t>
            </a:fld>
            <a:endParaRPr lang="en-US" dirty="0"/>
          </a:p>
        </p:txBody>
      </p:sp>
      <p:sp>
        <p:nvSpPr>
          <p:cNvPr id="6" name="Content Placeholder 2"/>
          <p:cNvSpPr>
            <a:spLocks noGrp="1"/>
          </p:cNvSpPr>
          <p:nvPr>
            <p:ph idx="1"/>
          </p:nvPr>
        </p:nvSpPr>
        <p:spPr>
          <a:xfrm>
            <a:off x="457200" y="1063532"/>
            <a:ext cx="4994876" cy="5062631"/>
          </a:xfrm>
        </p:spPr>
        <p:txBody>
          <a:bodyPr>
            <a:normAutofit/>
          </a:bodyPr>
          <a:lstStyle/>
          <a:p>
            <a:pPr marL="514350" indent="-514350">
              <a:buFont typeface="+mj-lt"/>
              <a:buAutoNum type="arabicPeriod"/>
            </a:pPr>
            <a:r>
              <a:rPr lang="en-US" sz="2800" dirty="0" smtClean="0"/>
              <a:t>Select a Propulsion System</a:t>
            </a:r>
          </a:p>
          <a:p>
            <a:pPr marL="514350" indent="-514350">
              <a:buFont typeface="+mj-lt"/>
              <a:buAutoNum type="arabicPeriod"/>
            </a:pPr>
            <a:r>
              <a:rPr lang="en-US" sz="2800" dirty="0" smtClean="0"/>
              <a:t>Derive the Mission Requirements</a:t>
            </a:r>
          </a:p>
          <a:p>
            <a:pPr marL="514350" indent="-514350">
              <a:buFont typeface="+mj-lt"/>
              <a:buAutoNum type="arabicPeriod"/>
            </a:pPr>
            <a:r>
              <a:rPr lang="en-US" sz="2800" dirty="0" smtClean="0"/>
              <a:t>Preliminary Design and Trade Study</a:t>
            </a:r>
          </a:p>
          <a:p>
            <a:pPr marL="514350" indent="-514350">
              <a:buFont typeface="+mj-lt"/>
              <a:buAutoNum type="arabicPeriod"/>
            </a:pPr>
            <a:r>
              <a:rPr lang="en-US" sz="2800" dirty="0" smtClean="0"/>
              <a:t>Detailed Design and Fabrication</a:t>
            </a:r>
          </a:p>
          <a:p>
            <a:pPr marL="514350" indent="-514350">
              <a:buFont typeface="+mj-lt"/>
              <a:buAutoNum type="arabicPeriod"/>
            </a:pPr>
            <a:r>
              <a:rPr lang="en-US" sz="2800" dirty="0" smtClean="0"/>
              <a:t>Demonstration and Qualification Testing</a:t>
            </a:r>
          </a:p>
          <a:p>
            <a:pPr marL="514350" indent="-514350">
              <a:buFont typeface="+mj-lt"/>
              <a:buAutoNum type="arabicPeriod"/>
            </a:pPr>
            <a:r>
              <a:rPr lang="en-US" sz="2800" dirty="0" smtClean="0"/>
              <a:t>Iteration as Required</a:t>
            </a:r>
          </a:p>
          <a:p>
            <a:pPr marL="514350" indent="-514350">
              <a:buFont typeface="+mj-lt"/>
              <a:buAutoNum type="arabicPeriod"/>
            </a:pPr>
            <a:endParaRPr lang="en-US" sz="2800" dirty="0" smtClean="0"/>
          </a:p>
          <a:p>
            <a:pPr marL="0" indent="0">
              <a:buNone/>
            </a:pPr>
            <a:endParaRPr lang="en-US" sz="2400" dirty="0" smtClean="0"/>
          </a:p>
          <a:p>
            <a:pPr lvl="1"/>
            <a:endParaRPr lang="en-US" sz="2400" dirty="0"/>
          </a:p>
        </p:txBody>
      </p:sp>
      <p:grpSp>
        <p:nvGrpSpPr>
          <p:cNvPr id="5" name="Group 4"/>
          <p:cNvGrpSpPr/>
          <p:nvPr/>
        </p:nvGrpSpPr>
        <p:grpSpPr>
          <a:xfrm>
            <a:off x="5588000" y="1309465"/>
            <a:ext cx="3556000" cy="4348415"/>
            <a:chOff x="5562600" y="1359721"/>
            <a:chExt cx="3556000" cy="4348415"/>
          </a:xfrm>
        </p:grpSpPr>
        <p:pic>
          <p:nvPicPr>
            <p:cNvPr id="7" name="Picture 6"/>
            <p:cNvPicPr/>
            <p:nvPr/>
          </p:nvPicPr>
          <p:blipFill rotWithShape="1">
            <a:blip r:embed="rId2" cstate="print"/>
            <a:srcRect l="45137" t="30360" r="10896" b="13170"/>
            <a:stretch/>
          </p:blipFill>
          <p:spPr bwMode="auto">
            <a:xfrm>
              <a:off x="5562600" y="1359721"/>
              <a:ext cx="3556000" cy="3844927"/>
            </a:xfrm>
            <a:prstGeom prst="rect">
              <a:avLst/>
            </a:prstGeom>
            <a:noFill/>
            <a:ln w="9525">
              <a:noFill/>
              <a:miter lim="800000"/>
              <a:headEnd/>
              <a:tailEnd/>
            </a:ln>
          </p:spPr>
        </p:pic>
        <p:sp>
          <p:nvSpPr>
            <p:cNvPr id="3" name="TextBox 2"/>
            <p:cNvSpPr txBox="1"/>
            <p:nvPr/>
          </p:nvSpPr>
          <p:spPr>
            <a:xfrm>
              <a:off x="6218860" y="5338804"/>
              <a:ext cx="1532279" cy="369332"/>
            </a:xfrm>
            <a:prstGeom prst="rect">
              <a:avLst/>
            </a:prstGeom>
            <a:noFill/>
          </p:spPr>
          <p:txBody>
            <a:bodyPr wrap="none" rtlCol="0">
              <a:spAutoFit/>
            </a:bodyPr>
            <a:lstStyle/>
            <a:p>
              <a:r>
                <a:rPr lang="en-US" dirty="0" smtClean="0"/>
                <a:t>From </a:t>
              </a:r>
              <a:r>
                <a:rPr lang="en-US" dirty="0" err="1" smtClean="0"/>
                <a:t>Fleeman</a:t>
              </a:r>
              <a:endParaRPr lang="en-US" dirty="0"/>
            </a:p>
          </p:txBody>
        </p:sp>
      </p:grpSp>
    </p:spTree>
    <p:extLst>
      <p:ext uri="{BB962C8B-B14F-4D97-AF65-F5344CB8AC3E}">
        <p14:creationId xmlns:p14="http://schemas.microsoft.com/office/powerpoint/2010/main" val="427297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24" y="6945"/>
            <a:ext cx="9144000" cy="514256"/>
          </a:xfrm>
        </p:spPr>
        <p:txBody>
          <a:bodyPr>
            <a:noAutofit/>
          </a:bodyPr>
          <a:lstStyle/>
          <a:p>
            <a:r>
              <a:rPr lang="en-US" sz="3600" dirty="0" smtClean="0"/>
              <a:t>2.1 Vehicle Components</a:t>
            </a:r>
            <a:endParaRPr lang="en-US" sz="3600" dirty="0"/>
          </a:p>
        </p:txBody>
      </p:sp>
      <p:sp>
        <p:nvSpPr>
          <p:cNvPr id="3" name="Content Placeholder 2"/>
          <p:cNvSpPr>
            <a:spLocks noGrp="1"/>
          </p:cNvSpPr>
          <p:nvPr>
            <p:ph idx="1"/>
          </p:nvPr>
        </p:nvSpPr>
        <p:spPr>
          <a:xfrm>
            <a:off x="333632" y="878180"/>
            <a:ext cx="7772400" cy="5062631"/>
          </a:xfrm>
        </p:spPr>
        <p:txBody>
          <a:bodyPr>
            <a:normAutofit/>
          </a:bodyPr>
          <a:lstStyle/>
          <a:p>
            <a:pPr marL="514350" indent="-514350">
              <a:buFont typeface="+mj-lt"/>
              <a:buAutoNum type="arabicPeriod"/>
            </a:pPr>
            <a:r>
              <a:rPr lang="en-US" sz="2800" dirty="0" smtClean="0"/>
              <a:t>Inert Components</a:t>
            </a:r>
          </a:p>
          <a:p>
            <a:pPr marL="514350" indent="-514350">
              <a:buFont typeface="+mj-lt"/>
              <a:buAutoNum type="arabicPeriod"/>
            </a:pPr>
            <a:r>
              <a:rPr lang="en-US" sz="2800" dirty="0" smtClean="0"/>
              <a:t>Propellant</a:t>
            </a:r>
          </a:p>
          <a:p>
            <a:pPr marL="514350" indent="-514350">
              <a:buFont typeface="+mj-lt"/>
              <a:buAutoNum type="arabicPeriod"/>
            </a:pPr>
            <a:r>
              <a:rPr lang="en-US" sz="2800" dirty="0" smtClean="0"/>
              <a:t>Payload Components</a:t>
            </a:r>
            <a:endParaRPr lang="en-US" sz="2400" dirty="0" smtClean="0"/>
          </a:p>
          <a:p>
            <a:pPr lvl="1"/>
            <a:endParaRPr lang="en-US" sz="2400" dirty="0"/>
          </a:p>
        </p:txBody>
      </p:sp>
      <p:sp>
        <p:nvSpPr>
          <p:cNvPr id="4" name="Slide Number Placeholder 3"/>
          <p:cNvSpPr>
            <a:spLocks noGrp="1"/>
          </p:cNvSpPr>
          <p:nvPr>
            <p:ph type="sldNum" sz="quarter" idx="12"/>
          </p:nvPr>
        </p:nvSpPr>
        <p:spPr/>
        <p:txBody>
          <a:bodyPr/>
          <a:lstStyle/>
          <a:p>
            <a:fld id="{42EE2FE6-BE33-5E46-A14D-7CA6BED54960}" type="slidenum">
              <a:rPr lang="en-US" smtClean="0"/>
              <a:t>27</a:t>
            </a:fld>
            <a:endParaRPr lang="en-US"/>
          </a:p>
        </p:txBody>
      </p:sp>
      <p:pic>
        <p:nvPicPr>
          <p:cNvPr id="5" name="Picture 5"/>
          <p:cNvPicPr>
            <a:picLocks noChangeAspect="1" noChangeArrowheads="1"/>
          </p:cNvPicPr>
          <p:nvPr/>
        </p:nvPicPr>
        <p:blipFill rotWithShape="1">
          <a:blip r:embed="rId2" cstate="print"/>
          <a:srcRect l="29944" t="37394" r="12509" b="12708"/>
          <a:stretch/>
        </p:blipFill>
        <p:spPr>
          <a:xfrm>
            <a:off x="4232692" y="1063532"/>
            <a:ext cx="4870080" cy="2717636"/>
          </a:xfrm>
          <a:prstGeom prst="rect">
            <a:avLst/>
          </a:prstGeom>
          <a:no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0500"/>
          <a:stretch/>
        </p:blipFill>
        <p:spPr>
          <a:xfrm>
            <a:off x="228600" y="3966520"/>
            <a:ext cx="4774304" cy="10367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36" y="4930341"/>
            <a:ext cx="3455296" cy="1331860"/>
          </a:xfrm>
          <a:prstGeom prst="rect">
            <a:avLst/>
          </a:prstGeom>
        </p:spPr>
      </p:pic>
    </p:spTree>
    <p:extLst>
      <p:ext uri="{BB962C8B-B14F-4D97-AF65-F5344CB8AC3E}">
        <p14:creationId xmlns:p14="http://schemas.microsoft.com/office/powerpoint/2010/main" val="40897622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24" y="6945"/>
            <a:ext cx="9144000" cy="514256"/>
          </a:xfrm>
        </p:spPr>
        <p:txBody>
          <a:bodyPr>
            <a:noAutofit/>
          </a:bodyPr>
          <a:lstStyle/>
          <a:p>
            <a:r>
              <a:rPr lang="en-US" sz="3600" dirty="0" smtClean="0"/>
              <a:t>2.1 Driving Factors</a:t>
            </a:r>
            <a:endParaRPr lang="en-US" sz="3600" dirty="0"/>
          </a:p>
        </p:txBody>
      </p:sp>
      <p:sp>
        <p:nvSpPr>
          <p:cNvPr id="4" name="Slide Number Placeholder 3"/>
          <p:cNvSpPr>
            <a:spLocks noGrp="1"/>
          </p:cNvSpPr>
          <p:nvPr>
            <p:ph type="sldNum" sz="quarter" idx="12"/>
          </p:nvPr>
        </p:nvSpPr>
        <p:spPr/>
        <p:txBody>
          <a:bodyPr/>
          <a:lstStyle/>
          <a:p>
            <a:fld id="{42EE2FE6-BE33-5E46-A14D-7CA6BED54960}" type="slidenum">
              <a:rPr lang="en-US" smtClean="0"/>
              <a:t>28</a:t>
            </a:fld>
            <a:endParaRPr lang="en-US" dirty="0"/>
          </a:p>
        </p:txBody>
      </p:sp>
      <p:sp>
        <p:nvSpPr>
          <p:cNvPr id="6" name="Content Placeholder 2"/>
          <p:cNvSpPr>
            <a:spLocks noGrp="1"/>
          </p:cNvSpPr>
          <p:nvPr>
            <p:ph idx="1"/>
          </p:nvPr>
        </p:nvSpPr>
        <p:spPr>
          <a:xfrm>
            <a:off x="457200" y="1063532"/>
            <a:ext cx="4994876" cy="5062631"/>
          </a:xfrm>
        </p:spPr>
        <p:txBody>
          <a:bodyPr>
            <a:normAutofit/>
          </a:bodyPr>
          <a:lstStyle/>
          <a:p>
            <a:pPr marL="514350" indent="-514350">
              <a:buFont typeface="+mj-lt"/>
              <a:buAutoNum type="arabicPeriod"/>
            </a:pPr>
            <a:r>
              <a:rPr lang="en-US" sz="2800" dirty="0" smtClean="0"/>
              <a:t>Specific Impulse</a:t>
            </a:r>
          </a:p>
          <a:p>
            <a:pPr marL="514350" indent="-514350">
              <a:buFont typeface="+mj-lt"/>
              <a:buAutoNum type="arabicPeriod"/>
            </a:pPr>
            <a:endParaRPr lang="en-US" sz="2800" dirty="0" smtClean="0"/>
          </a:p>
          <a:p>
            <a:pPr marL="0" indent="0">
              <a:buNone/>
            </a:pPr>
            <a:endParaRPr lang="en-US" sz="2400" dirty="0" smtClean="0"/>
          </a:p>
          <a:p>
            <a:pPr lvl="1"/>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764" y="3679805"/>
            <a:ext cx="1783080" cy="48006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249" y="1612087"/>
            <a:ext cx="5935980" cy="85344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145" y="2526265"/>
            <a:ext cx="4533900" cy="94488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249" y="4870537"/>
            <a:ext cx="2148840" cy="807720"/>
          </a:xfrm>
          <a:prstGeom prst="rect">
            <a:avLst/>
          </a:prstGeom>
        </p:spPr>
      </p:pic>
      <p:sp>
        <p:nvSpPr>
          <p:cNvPr id="12" name="TextBox 11"/>
          <p:cNvSpPr txBox="1"/>
          <p:nvPr/>
        </p:nvSpPr>
        <p:spPr>
          <a:xfrm>
            <a:off x="650120" y="4387613"/>
            <a:ext cx="6653937" cy="400110"/>
          </a:xfrm>
          <a:prstGeom prst="rect">
            <a:avLst/>
          </a:prstGeom>
          <a:noFill/>
        </p:spPr>
        <p:txBody>
          <a:bodyPr wrap="none" rtlCol="0">
            <a:spAutoFit/>
          </a:bodyPr>
          <a:lstStyle/>
          <a:p>
            <a:r>
              <a:rPr lang="en-US" sz="2000" dirty="0" smtClean="0"/>
              <a:t>Using a simplified constant mass assumption and </a:t>
            </a:r>
            <a:r>
              <a:rPr lang="en-US" sz="2000" i="1" dirty="0" smtClean="0"/>
              <a:t>F = m(</a:t>
            </a:r>
            <a:r>
              <a:rPr lang="en-US" sz="2000" i="1" dirty="0" err="1" smtClean="0"/>
              <a:t>d</a:t>
            </a:r>
            <a:r>
              <a:rPr lang="en-US" sz="2000" i="1" dirty="0" err="1" smtClean="0">
                <a:latin typeface="Symbol" panose="05050102010706020507" pitchFamily="18" charset="2"/>
              </a:rPr>
              <a:t>n</a:t>
            </a:r>
            <a:r>
              <a:rPr lang="en-US" sz="2000" i="1" dirty="0" smtClean="0"/>
              <a:t>/</a:t>
            </a:r>
            <a:r>
              <a:rPr lang="en-US" sz="2000" i="1" dirty="0" err="1" smtClean="0"/>
              <a:t>dt</a:t>
            </a:r>
            <a:r>
              <a:rPr lang="en-US" sz="2000" i="1" dirty="0" smtClean="0"/>
              <a:t>)</a:t>
            </a:r>
            <a:endParaRPr lang="en-US" sz="2000" i="1" dirty="0"/>
          </a:p>
        </p:txBody>
      </p:sp>
      <p:sp>
        <p:nvSpPr>
          <p:cNvPr id="13" name="TextBox 12"/>
          <p:cNvSpPr txBox="1"/>
          <p:nvPr/>
        </p:nvSpPr>
        <p:spPr>
          <a:xfrm>
            <a:off x="767204" y="5843886"/>
            <a:ext cx="4449231" cy="369332"/>
          </a:xfrm>
          <a:prstGeom prst="rect">
            <a:avLst/>
          </a:prstGeom>
          <a:noFill/>
        </p:spPr>
        <p:txBody>
          <a:bodyPr wrap="none" rtlCol="0">
            <a:spAutoFit/>
          </a:bodyPr>
          <a:lstStyle/>
          <a:p>
            <a:r>
              <a:rPr lang="en-US" dirty="0" smtClean="0"/>
              <a:t>So delta V is proportional to the total impulse</a:t>
            </a:r>
            <a:endParaRPr lang="en-US"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2096" y="4957592"/>
            <a:ext cx="3885807" cy="677634"/>
          </a:xfrm>
          <a:prstGeom prst="rect">
            <a:avLst/>
          </a:prstGeom>
        </p:spPr>
      </p:pic>
    </p:spTree>
    <p:extLst>
      <p:ext uri="{BB962C8B-B14F-4D97-AF65-F5344CB8AC3E}">
        <p14:creationId xmlns:p14="http://schemas.microsoft.com/office/powerpoint/2010/main" val="76561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24" y="6945"/>
            <a:ext cx="9144000" cy="514256"/>
          </a:xfrm>
        </p:spPr>
        <p:txBody>
          <a:bodyPr>
            <a:noAutofit/>
          </a:bodyPr>
          <a:lstStyle/>
          <a:p>
            <a:r>
              <a:rPr lang="en-US" sz="3600" dirty="0" smtClean="0"/>
              <a:t>Driving Factors</a:t>
            </a:r>
            <a:endParaRPr lang="en-US" sz="3600" dirty="0"/>
          </a:p>
        </p:txBody>
      </p:sp>
      <p:sp>
        <p:nvSpPr>
          <p:cNvPr id="4" name="Slide Number Placeholder 3"/>
          <p:cNvSpPr>
            <a:spLocks noGrp="1"/>
          </p:cNvSpPr>
          <p:nvPr>
            <p:ph type="sldNum" sz="quarter" idx="12"/>
          </p:nvPr>
        </p:nvSpPr>
        <p:spPr/>
        <p:txBody>
          <a:bodyPr/>
          <a:lstStyle/>
          <a:p>
            <a:fld id="{42EE2FE6-BE33-5E46-A14D-7CA6BED54960}" type="slidenum">
              <a:rPr lang="en-US" smtClean="0"/>
              <a:t>29</a:t>
            </a:fld>
            <a:endParaRPr lang="en-US" dirty="0"/>
          </a:p>
        </p:txBody>
      </p:sp>
      <p:sp>
        <p:nvSpPr>
          <p:cNvPr id="6" name="Content Placeholder 2"/>
          <p:cNvSpPr>
            <a:spLocks noGrp="1"/>
          </p:cNvSpPr>
          <p:nvPr>
            <p:ph idx="1"/>
          </p:nvPr>
        </p:nvSpPr>
        <p:spPr>
          <a:xfrm>
            <a:off x="457200" y="1063532"/>
            <a:ext cx="4994876" cy="5062631"/>
          </a:xfrm>
        </p:spPr>
        <p:txBody>
          <a:bodyPr>
            <a:normAutofit/>
          </a:bodyPr>
          <a:lstStyle/>
          <a:p>
            <a:pPr marL="514350" indent="-514350">
              <a:buFont typeface="+mj-lt"/>
              <a:buAutoNum type="arabicPeriod"/>
            </a:pPr>
            <a:r>
              <a:rPr lang="en-US" sz="2800" dirty="0" smtClean="0"/>
              <a:t>Specific Impulse</a:t>
            </a:r>
          </a:p>
          <a:p>
            <a:pPr marL="514350" indent="-514350">
              <a:buFont typeface="+mj-lt"/>
              <a:buAutoNum type="arabicPeriod"/>
            </a:pPr>
            <a:endParaRPr lang="en-US" sz="2800" dirty="0" smtClean="0"/>
          </a:p>
          <a:p>
            <a:pPr marL="0" indent="0">
              <a:buNone/>
            </a:pPr>
            <a:endParaRPr lang="en-US" sz="2400" dirty="0" smtClean="0"/>
          </a:p>
          <a:p>
            <a:pPr lvl="1"/>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764" y="3679805"/>
            <a:ext cx="1783080" cy="48006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249" y="1612366"/>
            <a:ext cx="5935980" cy="85344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145" y="2526265"/>
            <a:ext cx="4533900" cy="94488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249" y="4870537"/>
            <a:ext cx="2148840" cy="807720"/>
          </a:xfrm>
          <a:prstGeom prst="rect">
            <a:avLst/>
          </a:prstGeom>
        </p:spPr>
      </p:pic>
      <p:sp>
        <p:nvSpPr>
          <p:cNvPr id="12" name="TextBox 11"/>
          <p:cNvSpPr txBox="1"/>
          <p:nvPr/>
        </p:nvSpPr>
        <p:spPr>
          <a:xfrm>
            <a:off x="650120" y="4387613"/>
            <a:ext cx="6653937" cy="400110"/>
          </a:xfrm>
          <a:prstGeom prst="rect">
            <a:avLst/>
          </a:prstGeom>
          <a:noFill/>
        </p:spPr>
        <p:txBody>
          <a:bodyPr wrap="none" rtlCol="0">
            <a:spAutoFit/>
          </a:bodyPr>
          <a:lstStyle/>
          <a:p>
            <a:r>
              <a:rPr lang="en-US" sz="2000" dirty="0" smtClean="0"/>
              <a:t>Using a simplified constant mass assumption and </a:t>
            </a:r>
            <a:r>
              <a:rPr lang="en-US" sz="2000" i="1" dirty="0" smtClean="0"/>
              <a:t>F = m(</a:t>
            </a:r>
            <a:r>
              <a:rPr lang="en-US" sz="2000" i="1" dirty="0" err="1" smtClean="0"/>
              <a:t>d</a:t>
            </a:r>
            <a:r>
              <a:rPr lang="en-US" sz="2000" i="1" dirty="0" err="1" smtClean="0">
                <a:latin typeface="Symbol" panose="05050102010706020507" pitchFamily="18" charset="2"/>
              </a:rPr>
              <a:t>n</a:t>
            </a:r>
            <a:r>
              <a:rPr lang="en-US" sz="2000" i="1" dirty="0" smtClean="0"/>
              <a:t>/</a:t>
            </a:r>
            <a:r>
              <a:rPr lang="en-US" sz="2000" i="1" dirty="0" err="1" smtClean="0"/>
              <a:t>dt</a:t>
            </a:r>
            <a:r>
              <a:rPr lang="en-US" sz="2000" i="1" dirty="0" smtClean="0"/>
              <a:t>)</a:t>
            </a:r>
            <a:endParaRPr lang="en-US" sz="2000" i="1" dirty="0"/>
          </a:p>
        </p:txBody>
      </p:sp>
      <p:sp>
        <p:nvSpPr>
          <p:cNvPr id="13" name="TextBox 12"/>
          <p:cNvSpPr txBox="1"/>
          <p:nvPr/>
        </p:nvSpPr>
        <p:spPr>
          <a:xfrm>
            <a:off x="767204" y="5843886"/>
            <a:ext cx="4449231" cy="369332"/>
          </a:xfrm>
          <a:prstGeom prst="rect">
            <a:avLst/>
          </a:prstGeom>
          <a:noFill/>
        </p:spPr>
        <p:txBody>
          <a:bodyPr wrap="none" rtlCol="0">
            <a:spAutoFit/>
          </a:bodyPr>
          <a:lstStyle/>
          <a:p>
            <a:r>
              <a:rPr lang="en-US" dirty="0" smtClean="0"/>
              <a:t>So delta V is proportional to the total impulse</a:t>
            </a:r>
            <a:endParaRPr lang="en-US"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2096" y="4957592"/>
            <a:ext cx="3885807" cy="677634"/>
          </a:xfrm>
          <a:prstGeom prst="rect">
            <a:avLst/>
          </a:prstGeom>
        </p:spPr>
      </p:pic>
    </p:spTree>
    <p:extLst>
      <p:ext uri="{BB962C8B-B14F-4D97-AF65-F5344CB8AC3E}">
        <p14:creationId xmlns:p14="http://schemas.microsoft.com/office/powerpoint/2010/main" val="226863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153908" y="18949"/>
            <a:ext cx="8229600" cy="1143000"/>
          </a:xfrm>
        </p:spPr>
        <p:txBody>
          <a:bodyPr/>
          <a:lstStyle/>
          <a:p>
            <a:r>
              <a:rPr lang="en-US" dirty="0" smtClean="0"/>
              <a:t>UAH Propulsion Research Center</a:t>
            </a:r>
            <a:endParaRPr lang="en-US" dirty="0"/>
          </a:p>
        </p:txBody>
      </p:sp>
      <p:sp>
        <p:nvSpPr>
          <p:cNvPr id="2" name="Slide Number Placeholder 1"/>
          <p:cNvSpPr>
            <a:spLocks noGrp="1"/>
          </p:cNvSpPr>
          <p:nvPr>
            <p:ph type="sldNum" sz="quarter" idx="12"/>
          </p:nvPr>
        </p:nvSpPr>
        <p:spPr/>
        <p:txBody>
          <a:bodyPr/>
          <a:lstStyle/>
          <a:p>
            <a:fld id="{42EE2FE6-BE33-5E46-A14D-7CA6BED54960}" type="slidenum">
              <a:rPr lang="en-US" smtClean="0"/>
              <a:t>3</a:t>
            </a:fld>
            <a:endParaRPr lang="en-US"/>
          </a:p>
        </p:txBody>
      </p:sp>
      <p:pic>
        <p:nvPicPr>
          <p:cNvPr id="4" name="02LB_20180421_141433_1A_1 m60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flipH="1">
            <a:off x="327528" y="1034628"/>
            <a:ext cx="7088863" cy="4726950"/>
          </a:xfrm>
          <a:prstGeom prst="rect">
            <a:avLst/>
          </a:prstGeom>
        </p:spPr>
      </p:pic>
    </p:spTree>
    <p:extLst>
      <p:ext uri="{BB962C8B-B14F-4D97-AF65-F5344CB8AC3E}">
        <p14:creationId xmlns:p14="http://schemas.microsoft.com/office/powerpoint/2010/main" val="42696498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 y="97934"/>
            <a:ext cx="9116568" cy="514256"/>
          </a:xfrm>
        </p:spPr>
        <p:txBody>
          <a:bodyPr>
            <a:normAutofit fontScale="90000"/>
          </a:bodyPr>
          <a:lstStyle/>
          <a:p>
            <a:r>
              <a:rPr lang="en-US" dirty="0" smtClean="0"/>
              <a:t>3.1 Vertical Trajectories</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30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21" y="1133273"/>
            <a:ext cx="1661160" cy="609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3" y="2036446"/>
            <a:ext cx="3032760" cy="69342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61" y="2920018"/>
            <a:ext cx="3291840" cy="70104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9462" y="4972039"/>
            <a:ext cx="2331720" cy="75438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8142" y="1100591"/>
            <a:ext cx="1569720" cy="1677924"/>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126" y="4245878"/>
            <a:ext cx="3916680" cy="571500"/>
          </a:xfrm>
          <a:prstGeom prst="rect">
            <a:avLst/>
          </a:prstGeom>
        </p:spPr>
      </p:pic>
    </p:spTree>
    <p:extLst>
      <p:ext uri="{BB962C8B-B14F-4D97-AF65-F5344CB8AC3E}">
        <p14:creationId xmlns:p14="http://schemas.microsoft.com/office/powerpoint/2010/main" val="23197096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3.1 Vertical </a:t>
            </a:r>
            <a:r>
              <a:rPr lang="en-US" dirty="0"/>
              <a:t>Trajectories</a:t>
            </a:r>
          </a:p>
        </p:txBody>
      </p:sp>
      <p:sp>
        <p:nvSpPr>
          <p:cNvPr id="4" name="Slide Number Placeholder 3"/>
          <p:cNvSpPr>
            <a:spLocks noGrp="1"/>
          </p:cNvSpPr>
          <p:nvPr>
            <p:ph type="sldNum" sz="quarter" idx="12"/>
          </p:nvPr>
        </p:nvSpPr>
        <p:spPr/>
        <p:txBody>
          <a:bodyPr/>
          <a:lstStyle/>
          <a:p>
            <a:fld id="{42EE2FE6-BE33-5E46-A14D-7CA6BED54960}" type="slidenum">
              <a:rPr lang="en-US" smtClean="0"/>
              <a:t>31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70" y="1618541"/>
            <a:ext cx="1783080" cy="8229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739195"/>
            <a:ext cx="5372100" cy="7848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08" y="4574028"/>
            <a:ext cx="2019300" cy="48768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3720735"/>
            <a:ext cx="2796540" cy="48768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3516" y="2292976"/>
            <a:ext cx="748284" cy="2613660"/>
          </a:xfrm>
          <a:prstGeom prst="rect">
            <a:avLst/>
          </a:prstGeom>
        </p:spPr>
      </p:pic>
    </p:spTree>
    <p:extLst>
      <p:ext uri="{BB962C8B-B14F-4D97-AF65-F5344CB8AC3E}">
        <p14:creationId xmlns:p14="http://schemas.microsoft.com/office/powerpoint/2010/main" val="21906441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3.2 Burning Time and </a:t>
            </a:r>
            <a:r>
              <a:rPr lang="en-US" dirty="0" err="1" smtClean="0"/>
              <a:t>Accel</a:t>
            </a:r>
            <a:r>
              <a:rPr lang="en-US" dirty="0" smtClean="0"/>
              <a:t>. Effects</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32</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85" y="5554502"/>
            <a:ext cx="2659380" cy="4953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26" y="2051318"/>
            <a:ext cx="3916680" cy="5715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26" y="2970842"/>
            <a:ext cx="5372100" cy="73914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657" y="4826792"/>
            <a:ext cx="2415540" cy="48768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386" y="1155530"/>
            <a:ext cx="1783080" cy="480060"/>
          </a:xfrm>
          <a:prstGeom prst="rect">
            <a:avLst/>
          </a:prstGeom>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r="66137"/>
          <a:stretch/>
        </p:blipFill>
        <p:spPr>
          <a:xfrm>
            <a:off x="700278" y="3885242"/>
            <a:ext cx="1746885" cy="80010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0770" y="2726134"/>
            <a:ext cx="2726436" cy="2995672"/>
          </a:xfrm>
          <a:prstGeom prst="rect">
            <a:avLst/>
          </a:prstGeom>
        </p:spPr>
      </p:pic>
      <p:sp>
        <p:nvSpPr>
          <p:cNvPr id="6" name="Rectangle 5"/>
          <p:cNvSpPr/>
          <p:nvPr/>
        </p:nvSpPr>
        <p:spPr>
          <a:xfrm>
            <a:off x="7237984" y="4544568"/>
            <a:ext cx="1755648" cy="90525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903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01 Homework Assignment</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33</a:t>
            </a:fld>
            <a:endParaRPr lang="en-US"/>
          </a:p>
        </p:txBody>
      </p:sp>
      <p:sp>
        <p:nvSpPr>
          <p:cNvPr id="7" name="Rectangle 6"/>
          <p:cNvSpPr/>
          <p:nvPr/>
        </p:nvSpPr>
        <p:spPr>
          <a:xfrm>
            <a:off x="457200" y="902822"/>
            <a:ext cx="7299702" cy="4668970"/>
          </a:xfrm>
          <a:prstGeom prst="rect">
            <a:avLst/>
          </a:prstGeom>
        </p:spPr>
        <p:txBody>
          <a:bodyPr wrap="square">
            <a:spAutoFit/>
          </a:bodyPr>
          <a:lstStyle/>
          <a:p>
            <a:pPr marL="342900" lvl="0" indent="-342900">
              <a:lnSpc>
                <a:spcPct val="115000"/>
              </a:lnSpc>
              <a:buFont typeface="Symbol" panose="05050102010706020507" pitchFamily="18" charset="2"/>
              <a:buChar char=""/>
            </a:pPr>
            <a:r>
              <a:rPr lang="en-US" u="sng" dirty="0">
                <a:latin typeface="Times New Roman" panose="02020603050405020304" pitchFamily="18" charset="0"/>
                <a:ea typeface="Times New Roman" panose="02020603050405020304" pitchFamily="18" charset="0"/>
                <a:cs typeface="Times New Roman" panose="02020603050405020304" pitchFamily="18" charset="0"/>
              </a:rPr>
              <a:t>Textbook Problems</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marL="228600" marR="0" algn="just">
              <a:spcBef>
                <a:spcPts val="0"/>
              </a:spcBef>
              <a:spcAft>
                <a:spcPts val="0"/>
              </a:spcAft>
            </a:pPr>
            <a:r>
              <a:rPr lang="en-US"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        2.6</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 3.8, 4.24, 4.30</a:t>
            </a:r>
            <a:endParaRPr lang="en-US" dirty="0">
              <a:latin typeface="Times New Roman" panose="02020603050405020304" pitchFamily="18" charset="0"/>
              <a:ea typeface="Times New Roman" panose="02020603050405020304" pitchFamily="18" charset="0"/>
              <a:cs typeface="Arial" panose="020B0604020202020204" pitchFamily="34" charset="0"/>
            </a:endParaRPr>
          </a:p>
          <a:p>
            <a:pPr marL="342900" lvl="0" indent="-342900">
              <a:lnSpc>
                <a:spcPct val="115000"/>
              </a:lnSpc>
              <a:buFont typeface="Symbol" panose="05050102010706020507" pitchFamily="18" charset="2"/>
              <a:buChar char=""/>
            </a:pPr>
            <a:r>
              <a:rPr lang="en-US" u="sng" dirty="0">
                <a:latin typeface="Times New Roman" panose="02020603050405020304" pitchFamily="18" charset="0"/>
                <a:ea typeface="Times New Roman" panose="02020603050405020304" pitchFamily="18" charset="0"/>
                <a:cs typeface="Times New Roman" panose="02020603050405020304" pitchFamily="18" charset="0"/>
              </a:rPr>
              <a:t>Special Problems</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marL="228600" marR="0" algn="just">
              <a:spcBef>
                <a:spcPts val="0"/>
              </a:spcBef>
              <a:spcAft>
                <a:spcPts val="0"/>
              </a:spcAft>
            </a:pPr>
            <a:r>
              <a:rPr lang="en-US" i="1" dirty="0" smtClean="0">
                <a:latin typeface="Times New Roman" panose="02020603050405020304" pitchFamily="18" charset="0"/>
                <a:ea typeface="Times New Roman" panose="02020603050405020304" pitchFamily="18" charset="0"/>
                <a:cs typeface="Arial" panose="020B0604020202020204" pitchFamily="34" charset="0"/>
              </a:rPr>
              <a:t>     </a:t>
            </a:r>
            <a:r>
              <a:rPr lang="en-US" i="1" dirty="0" smtClean="0">
                <a:latin typeface="Times New Roman" panose="02020603050405020304" pitchFamily="18" charset="0"/>
                <a:ea typeface="Times New Roman" panose="02020603050405020304" pitchFamily="18" charset="0"/>
                <a:cs typeface="Arial" panose="020B0604020202020204" pitchFamily="34" charset="0"/>
              </a:rPr>
              <a:t>SP01A Annotated Bibliography</a:t>
            </a:r>
          </a:p>
          <a:p>
            <a:pPr marL="228600" marR="0" algn="just">
              <a:spcBef>
                <a:spcPts val="0"/>
              </a:spcBef>
              <a:spcAft>
                <a:spcPts val="0"/>
              </a:spcAft>
            </a:pP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t>Berg, P., </a:t>
            </a:r>
            <a:r>
              <a:rPr lang="en-US" sz="1600" dirty="0" err="1"/>
              <a:t>Loeblich</a:t>
            </a:r>
            <a:r>
              <a:rPr lang="en-US" sz="1600" dirty="0"/>
              <a:t>, W., and Frederick, R., “Using CEQUEL for Thermochemistry Calculations in a Graduate Rocket Propulsion Course at UAH,”  2023 AIAA SciTech, January 26, 2023</a:t>
            </a:r>
            <a:r>
              <a:rPr lang="en-US" sz="1600" dirty="0" smtClean="0"/>
              <a:t>.</a:t>
            </a:r>
          </a:p>
          <a:p>
            <a:pPr marL="228600" marR="0" algn="just">
              <a:spcBef>
                <a:spcPts val="0"/>
              </a:spcBef>
              <a:spcAft>
                <a:spcPts val="0"/>
              </a:spcAft>
            </a:pPr>
            <a:endParaRPr lang="en-US" sz="1600" dirty="0">
              <a:latin typeface="Times New Roman" panose="02020603050405020304" pitchFamily="18" charset="0"/>
              <a:ea typeface="Times New Roman" panose="02020603050405020304" pitchFamily="18" charset="0"/>
              <a:cs typeface="Arial" panose="020B0604020202020204" pitchFamily="34" charset="0"/>
            </a:endParaRPr>
          </a:p>
          <a:p>
            <a:pPr marL="228600" algn="just"/>
            <a:r>
              <a:rPr lang="en-US" sz="1600" i="1" dirty="0" smtClean="0">
                <a:latin typeface="Times New Roman" panose="02020603050405020304" pitchFamily="18" charset="0"/>
                <a:ea typeface="Times New Roman" panose="02020603050405020304" pitchFamily="18" charset="0"/>
                <a:cs typeface="Arial" panose="020B0604020202020204" pitchFamily="34" charset="0"/>
              </a:rPr>
              <a:t>SP01B Derive Basic Thrust Equation</a:t>
            </a:r>
          </a:p>
          <a:p>
            <a:pPr marL="228600" algn="just"/>
            <a:endParaRPr lang="en-US" sz="1600" i="1" dirty="0">
              <a:latin typeface="Times New Roman" panose="02020603050405020304" pitchFamily="18" charset="0"/>
              <a:ea typeface="Times New Roman" panose="02020603050405020304" pitchFamily="18" charset="0"/>
              <a:cs typeface="Arial" panose="020B0604020202020204" pitchFamily="34" charset="0"/>
            </a:endParaRPr>
          </a:p>
          <a:p>
            <a:pPr marL="228600" algn="just"/>
            <a:r>
              <a:rPr lang="en-US" sz="1600" i="1" dirty="0" smtClean="0">
                <a:latin typeface="Times New Roman" panose="02020603050405020304" pitchFamily="18" charset="0"/>
                <a:ea typeface="Times New Roman" panose="02020603050405020304" pitchFamily="18" charset="0"/>
                <a:cs typeface="Arial" panose="020B0604020202020204" pitchFamily="34" charset="0"/>
              </a:rPr>
              <a:t>SP01C Derive Basic Exit Velocity Equation</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marR="0" algn="just">
              <a:spcBef>
                <a:spcPts val="0"/>
              </a:spcBef>
              <a:spcAft>
                <a:spcPts val="0"/>
              </a:spcAft>
            </a:pPr>
            <a:endParaRPr lang="en-US" dirty="0">
              <a:latin typeface="Times New Roman" panose="02020603050405020304" pitchFamily="18" charset="0"/>
              <a:ea typeface="Times New Roman" panose="02020603050405020304" pitchFamily="18" charset="0"/>
              <a:cs typeface="Arial" panose="020B0604020202020204" pitchFamily="34" charset="0"/>
            </a:endParaRPr>
          </a:p>
          <a:p>
            <a:pPr algn="just"/>
            <a:r>
              <a:rPr lang="en-US" dirty="0">
                <a:latin typeface="Times New Roman" panose="02020603050405020304" pitchFamily="18" charset="0"/>
                <a:ea typeface="Times New Roman" panose="02020603050405020304" pitchFamily="18" charset="0"/>
                <a:cs typeface="Arial" panose="020B0604020202020204" pitchFamily="34" charset="0"/>
              </a:rPr>
              <a:t>Remember to upload you entire assignment in one file.  If you work by hand and do not have a scanner, there are phone aps that you can use to take picture and pdf the pictures into one file.  We just need to be able to clearly see all the requested homework in one file. </a:t>
            </a:r>
          </a:p>
        </p:txBody>
      </p:sp>
    </p:spTree>
    <p:extLst>
      <p:ext uri="{BB962C8B-B14F-4D97-AF65-F5344CB8AC3E}">
        <p14:creationId xmlns:p14="http://schemas.microsoft.com/office/powerpoint/2010/main" val="2767509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Required Homework Format</a:t>
            </a:r>
            <a:endParaRPr lang="en-US" dirty="0"/>
          </a:p>
        </p:txBody>
      </p:sp>
      <p:sp>
        <p:nvSpPr>
          <p:cNvPr id="6" name="Content Placeholder 5"/>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42EE2FE6-BE33-5E46-A14D-7CA6BED54960}" type="slidenum">
              <a:rPr lang="en-US" smtClean="0"/>
              <a:t>34</a:t>
            </a:fld>
            <a:endParaRPr lang="en-US"/>
          </a:p>
        </p:txBody>
      </p:sp>
      <p:pic>
        <p:nvPicPr>
          <p:cNvPr id="5" name="Picture 4"/>
          <p:cNvPicPr>
            <a:picLocks noChangeAspect="1"/>
          </p:cNvPicPr>
          <p:nvPr/>
        </p:nvPicPr>
        <p:blipFill>
          <a:blip r:embed="rId2"/>
          <a:stretch>
            <a:fillRect/>
          </a:stretch>
        </p:blipFill>
        <p:spPr>
          <a:xfrm>
            <a:off x="782663" y="946189"/>
            <a:ext cx="6339453" cy="5183955"/>
          </a:xfrm>
          <a:prstGeom prst="rect">
            <a:avLst/>
          </a:prstGeom>
        </p:spPr>
      </p:pic>
    </p:spTree>
    <p:extLst>
      <p:ext uri="{BB962C8B-B14F-4D97-AF65-F5344CB8AC3E}">
        <p14:creationId xmlns:p14="http://schemas.microsoft.com/office/powerpoint/2010/main" val="326511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Homework 01 - Problem 2.6</a:t>
            </a:r>
            <a:endParaRPr lang="en-US" dirty="0"/>
          </a:p>
        </p:txBody>
      </p:sp>
      <p:sp>
        <p:nvSpPr>
          <p:cNvPr id="3" name="Slide Number Placeholder 2"/>
          <p:cNvSpPr>
            <a:spLocks noGrp="1"/>
          </p:cNvSpPr>
          <p:nvPr>
            <p:ph type="sldNum" sz="quarter" idx="12"/>
          </p:nvPr>
        </p:nvSpPr>
        <p:spPr/>
        <p:txBody>
          <a:bodyPr/>
          <a:lstStyle/>
          <a:p>
            <a:fld id="{42EE2FE6-BE33-5E46-A14D-7CA6BED54960}" type="slidenum">
              <a:rPr lang="en-US" smtClean="0"/>
              <a:t>35</a:t>
            </a:fld>
            <a:endParaRPr lang="en-US"/>
          </a:p>
        </p:txBody>
      </p:sp>
      <p:pic>
        <p:nvPicPr>
          <p:cNvPr id="4" name="Picture 3"/>
          <p:cNvPicPr>
            <a:picLocks noChangeAspect="1"/>
          </p:cNvPicPr>
          <p:nvPr/>
        </p:nvPicPr>
        <p:blipFill>
          <a:blip r:embed="rId2"/>
          <a:stretch>
            <a:fillRect/>
          </a:stretch>
        </p:blipFill>
        <p:spPr>
          <a:xfrm>
            <a:off x="895673" y="1657254"/>
            <a:ext cx="5105400" cy="2314575"/>
          </a:xfrm>
          <a:prstGeom prst="rect">
            <a:avLst/>
          </a:prstGeom>
        </p:spPr>
      </p:pic>
      <p:sp>
        <p:nvSpPr>
          <p:cNvPr id="6" name="TextBox 5"/>
          <p:cNvSpPr txBox="1"/>
          <p:nvPr/>
        </p:nvSpPr>
        <p:spPr>
          <a:xfrm>
            <a:off x="616704" y="933611"/>
            <a:ext cx="2178802" cy="4247317"/>
          </a:xfrm>
          <a:prstGeom prst="rect">
            <a:avLst/>
          </a:prstGeom>
          <a:noFill/>
        </p:spPr>
        <p:txBody>
          <a:bodyPr wrap="none" rtlCol="0">
            <a:spAutoFit/>
          </a:bodyPr>
          <a:lstStyle/>
          <a:p>
            <a:pPr marL="342900" indent="-342900">
              <a:buAutoNum type="arabicPeriod"/>
            </a:pPr>
            <a:r>
              <a:rPr lang="en-US" dirty="0" smtClean="0"/>
              <a:t>Name : Instructor</a:t>
            </a:r>
          </a:p>
          <a:p>
            <a:pPr marL="342900" indent="-342900">
              <a:buAutoNum type="arabicPeriod"/>
            </a:pPr>
            <a:r>
              <a:rPr lang="en-US" dirty="0" smtClean="0"/>
              <a:t>Given:</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 </a:t>
            </a:r>
          </a:p>
          <a:p>
            <a:pPr marL="342900" indent="-342900">
              <a:buFont typeface="+mj-lt"/>
              <a:buAutoNum type="arabicPeriod" startAt="3"/>
            </a:pPr>
            <a:r>
              <a:rPr lang="en-US" dirty="0" smtClean="0"/>
              <a:t>Find: </a:t>
            </a:r>
          </a:p>
          <a:p>
            <a:pPr marL="342900" indent="-342900">
              <a:buAutoNum type="arabicPeriod" startAt="3"/>
            </a:pPr>
            <a:endParaRPr lang="en-US" dirty="0" smtClean="0"/>
          </a:p>
          <a:p>
            <a:pPr marL="342900" indent="-342900">
              <a:buAutoNum type="arabicPeriod" startAt="3"/>
            </a:pPr>
            <a:endParaRPr lang="en-US" dirty="0"/>
          </a:p>
        </p:txBody>
      </p:sp>
      <p:pic>
        <p:nvPicPr>
          <p:cNvPr id="7" name="Picture 6"/>
          <p:cNvPicPr>
            <a:picLocks noChangeAspect="1"/>
          </p:cNvPicPr>
          <p:nvPr/>
        </p:nvPicPr>
        <p:blipFill rotWithShape="1">
          <a:blip r:embed="rId3"/>
          <a:srcRect t="60028"/>
          <a:stretch/>
        </p:blipFill>
        <p:spPr>
          <a:xfrm>
            <a:off x="130120" y="4750231"/>
            <a:ext cx="5330771" cy="580134"/>
          </a:xfrm>
          <a:prstGeom prst="rect">
            <a:avLst/>
          </a:prstGeom>
        </p:spPr>
      </p:pic>
    </p:spTree>
    <p:extLst>
      <p:ext uri="{BB962C8B-B14F-4D97-AF65-F5344CB8AC3E}">
        <p14:creationId xmlns:p14="http://schemas.microsoft.com/office/powerpoint/2010/main" val="3180212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of Thrust Equation</a:t>
            </a:r>
            <a:endParaRPr lang="en-US" dirty="0"/>
          </a:p>
        </p:txBody>
      </p:sp>
      <p:sp>
        <p:nvSpPr>
          <p:cNvPr id="3" name="Slide Number Placeholder 2"/>
          <p:cNvSpPr>
            <a:spLocks noGrp="1"/>
          </p:cNvSpPr>
          <p:nvPr>
            <p:ph type="sldNum" sz="quarter" idx="12"/>
          </p:nvPr>
        </p:nvSpPr>
        <p:spPr/>
        <p:txBody>
          <a:bodyPr/>
          <a:lstStyle/>
          <a:p>
            <a:fld id="{42EE2FE6-BE33-5E46-A14D-7CA6BED54960}" type="slidenum">
              <a:rPr lang="en-US" smtClean="0"/>
              <a:t>36</a:t>
            </a:fld>
            <a:endParaRPr lang="en-US"/>
          </a:p>
        </p:txBody>
      </p:sp>
    </p:spTree>
    <p:extLst>
      <p:ext uri="{BB962C8B-B14F-4D97-AF65-F5344CB8AC3E}">
        <p14:creationId xmlns:p14="http://schemas.microsoft.com/office/powerpoint/2010/main" val="1180542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of Thrust Equation</a:t>
            </a:r>
            <a:endParaRPr lang="en-US" dirty="0"/>
          </a:p>
        </p:txBody>
      </p:sp>
      <p:sp>
        <p:nvSpPr>
          <p:cNvPr id="3" name="Slide Number Placeholder 2"/>
          <p:cNvSpPr>
            <a:spLocks noGrp="1"/>
          </p:cNvSpPr>
          <p:nvPr>
            <p:ph type="sldNum" sz="quarter" idx="12"/>
          </p:nvPr>
        </p:nvSpPr>
        <p:spPr/>
        <p:txBody>
          <a:bodyPr/>
          <a:lstStyle/>
          <a:p>
            <a:fld id="{42EE2FE6-BE33-5E46-A14D-7CA6BED54960}" type="slidenum">
              <a:rPr lang="en-US" smtClean="0"/>
              <a:t>37</a:t>
            </a:fld>
            <a:endParaRPr lang="en-US"/>
          </a:p>
        </p:txBody>
      </p:sp>
    </p:spTree>
    <p:extLst>
      <p:ext uri="{BB962C8B-B14F-4D97-AF65-F5344CB8AC3E}">
        <p14:creationId xmlns:p14="http://schemas.microsoft.com/office/powerpoint/2010/main" val="18723876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of Thrust Equation</a:t>
            </a:r>
            <a:endParaRPr lang="en-US" dirty="0"/>
          </a:p>
        </p:txBody>
      </p:sp>
      <p:sp>
        <p:nvSpPr>
          <p:cNvPr id="3" name="Slide Number Placeholder 2"/>
          <p:cNvSpPr>
            <a:spLocks noGrp="1"/>
          </p:cNvSpPr>
          <p:nvPr>
            <p:ph type="sldNum" sz="quarter" idx="12"/>
          </p:nvPr>
        </p:nvSpPr>
        <p:spPr/>
        <p:txBody>
          <a:bodyPr/>
          <a:lstStyle/>
          <a:p>
            <a:fld id="{42EE2FE6-BE33-5E46-A14D-7CA6BED54960}" type="slidenum">
              <a:rPr lang="en-US" smtClean="0"/>
              <a:t>38</a:t>
            </a:fld>
            <a:endParaRPr lang="en-US"/>
          </a:p>
        </p:txBody>
      </p:sp>
    </p:spTree>
    <p:extLst>
      <p:ext uri="{BB962C8B-B14F-4D97-AF65-F5344CB8AC3E}">
        <p14:creationId xmlns:p14="http://schemas.microsoft.com/office/powerpoint/2010/main" val="16782245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of Thrust Equation</a:t>
            </a:r>
            <a:endParaRPr lang="en-US" dirty="0"/>
          </a:p>
        </p:txBody>
      </p:sp>
      <p:sp>
        <p:nvSpPr>
          <p:cNvPr id="3" name="Slide Number Placeholder 2"/>
          <p:cNvSpPr>
            <a:spLocks noGrp="1"/>
          </p:cNvSpPr>
          <p:nvPr>
            <p:ph type="sldNum" sz="quarter" idx="12"/>
          </p:nvPr>
        </p:nvSpPr>
        <p:spPr/>
        <p:txBody>
          <a:bodyPr/>
          <a:lstStyle/>
          <a:p>
            <a:fld id="{42EE2FE6-BE33-5E46-A14D-7CA6BED54960}" type="slidenum">
              <a:rPr lang="en-US" smtClean="0"/>
              <a:t>39</a:t>
            </a:fld>
            <a:endParaRPr lang="en-US"/>
          </a:p>
        </p:txBody>
      </p:sp>
    </p:spTree>
    <p:extLst>
      <p:ext uri="{BB962C8B-B14F-4D97-AF65-F5344CB8AC3E}">
        <p14:creationId xmlns:p14="http://schemas.microsoft.com/office/powerpoint/2010/main" val="36051655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Course Objectives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Course Description</a:t>
            </a:r>
          </a:p>
          <a:p>
            <a:r>
              <a:rPr lang="en-US" dirty="0"/>
              <a:t>Aerothermodynamics of rocket propulsion systems; rocket propellants and combustion; heat transfer and cooling problems. Application to ramjets and hybrid systems. Prerequisite: MAE 540 or permission of instructor.</a:t>
            </a:r>
          </a:p>
          <a:p>
            <a:pPr marL="0" indent="0">
              <a:buNone/>
            </a:pPr>
            <a:endParaRPr lang="en-US" dirty="0" smtClean="0"/>
          </a:p>
          <a:p>
            <a:pPr marL="0" indent="0">
              <a:buNone/>
            </a:pPr>
            <a:r>
              <a:rPr lang="en-US" b="1" dirty="0" smtClean="0"/>
              <a:t>Course Objectives</a:t>
            </a:r>
          </a:p>
          <a:p>
            <a:pPr lvl="0"/>
            <a:r>
              <a:rPr lang="en-US" dirty="0" smtClean="0"/>
              <a:t>Students </a:t>
            </a:r>
            <a:r>
              <a:rPr lang="en-US" dirty="0"/>
              <a:t>will be able to define key rocket propulsion terms.</a:t>
            </a:r>
          </a:p>
          <a:p>
            <a:pPr lvl="0"/>
            <a:r>
              <a:rPr lang="en-US" dirty="0"/>
              <a:t>Students will be able to calculate component and systems performance using rocket propulsion principles.</a:t>
            </a:r>
          </a:p>
          <a:p>
            <a:pPr lvl="0"/>
            <a:r>
              <a:rPr lang="en-US" dirty="0"/>
              <a:t>Students will be able to use </a:t>
            </a:r>
            <a:r>
              <a:rPr lang="en-US" dirty="0" err="1"/>
              <a:t>thermochemcial</a:t>
            </a:r>
            <a:r>
              <a:rPr lang="en-US" dirty="0"/>
              <a:t> </a:t>
            </a:r>
            <a:r>
              <a:rPr lang="en-US" dirty="0" smtClean="0"/>
              <a:t>codes, design</a:t>
            </a:r>
            <a:r>
              <a:rPr lang="en-US" dirty="0"/>
              <a:t> </a:t>
            </a:r>
            <a:r>
              <a:rPr lang="en-US" dirty="0" smtClean="0"/>
              <a:t>equations, and relevant technical literature to </a:t>
            </a:r>
            <a:r>
              <a:rPr lang="en-US" dirty="0"/>
              <a:t>design a rocket combustor or propulsion system to meet specific design objectives.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pPr/>
              <a:t>4</a:t>
            </a:fld>
            <a:endParaRPr lang="en-US"/>
          </a:p>
        </p:txBody>
      </p:sp>
    </p:spTree>
    <p:extLst>
      <p:ext uri="{BB962C8B-B14F-4D97-AF65-F5344CB8AC3E}">
        <p14:creationId xmlns:p14="http://schemas.microsoft.com/office/powerpoint/2010/main" val="345822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of Thrust Equation</a:t>
            </a:r>
            <a:endParaRPr lang="en-US" dirty="0"/>
          </a:p>
        </p:txBody>
      </p:sp>
      <p:sp>
        <p:nvSpPr>
          <p:cNvPr id="3" name="Slide Number Placeholder 2"/>
          <p:cNvSpPr>
            <a:spLocks noGrp="1"/>
          </p:cNvSpPr>
          <p:nvPr>
            <p:ph type="sldNum" sz="quarter" idx="12"/>
          </p:nvPr>
        </p:nvSpPr>
        <p:spPr/>
        <p:txBody>
          <a:bodyPr/>
          <a:lstStyle/>
          <a:p>
            <a:fld id="{42EE2FE6-BE33-5E46-A14D-7CA6BED54960}" type="slidenum">
              <a:rPr lang="en-US" smtClean="0"/>
              <a:t>40</a:t>
            </a:fld>
            <a:endParaRPr lang="en-US"/>
          </a:p>
        </p:txBody>
      </p:sp>
    </p:spTree>
    <p:extLst>
      <p:ext uri="{BB962C8B-B14F-4D97-AF65-F5344CB8AC3E}">
        <p14:creationId xmlns:p14="http://schemas.microsoft.com/office/powerpoint/2010/main" val="33825476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of Thrust Equation</a:t>
            </a:r>
            <a:endParaRPr lang="en-US" dirty="0"/>
          </a:p>
        </p:txBody>
      </p:sp>
      <p:sp>
        <p:nvSpPr>
          <p:cNvPr id="3" name="Slide Number Placeholder 2"/>
          <p:cNvSpPr>
            <a:spLocks noGrp="1"/>
          </p:cNvSpPr>
          <p:nvPr>
            <p:ph type="sldNum" sz="quarter" idx="12"/>
          </p:nvPr>
        </p:nvSpPr>
        <p:spPr/>
        <p:txBody>
          <a:bodyPr/>
          <a:lstStyle/>
          <a:p>
            <a:fld id="{42EE2FE6-BE33-5E46-A14D-7CA6BED54960}" type="slidenum">
              <a:rPr lang="en-US" smtClean="0"/>
              <a:t>41</a:t>
            </a:fld>
            <a:endParaRPr lang="en-US"/>
          </a:p>
        </p:txBody>
      </p:sp>
    </p:spTree>
    <p:extLst>
      <p:ext uri="{BB962C8B-B14F-4D97-AF65-F5344CB8AC3E}">
        <p14:creationId xmlns:p14="http://schemas.microsoft.com/office/powerpoint/2010/main" val="459296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of Thrust Equation</a:t>
            </a:r>
            <a:endParaRPr lang="en-US" dirty="0"/>
          </a:p>
        </p:txBody>
      </p:sp>
      <p:sp>
        <p:nvSpPr>
          <p:cNvPr id="3" name="Slide Number Placeholder 2"/>
          <p:cNvSpPr>
            <a:spLocks noGrp="1"/>
          </p:cNvSpPr>
          <p:nvPr>
            <p:ph type="sldNum" sz="quarter" idx="12"/>
          </p:nvPr>
        </p:nvSpPr>
        <p:spPr/>
        <p:txBody>
          <a:bodyPr/>
          <a:lstStyle/>
          <a:p>
            <a:fld id="{42EE2FE6-BE33-5E46-A14D-7CA6BED54960}" type="slidenum">
              <a:rPr lang="en-US" smtClean="0"/>
              <a:t>42</a:t>
            </a:fld>
            <a:endParaRPr lang="en-US"/>
          </a:p>
        </p:txBody>
      </p:sp>
    </p:spTree>
    <p:extLst>
      <p:ext uri="{BB962C8B-B14F-4D97-AF65-F5344CB8AC3E}">
        <p14:creationId xmlns:p14="http://schemas.microsoft.com/office/powerpoint/2010/main" val="12319554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Calibri Light" panose="020F0302020204030204" pitchFamily="34" charset="0"/>
              </a:rPr>
              <a:t>Required Text/Readings</a:t>
            </a:r>
          </a:p>
        </p:txBody>
      </p:sp>
      <p:sp>
        <p:nvSpPr>
          <p:cNvPr id="4" name="Slide Number Placeholder 3"/>
          <p:cNvSpPr>
            <a:spLocks noGrp="1"/>
          </p:cNvSpPr>
          <p:nvPr>
            <p:ph type="sldNum" sz="quarter" idx="12"/>
          </p:nvPr>
        </p:nvSpPr>
        <p:spPr/>
        <p:txBody>
          <a:bodyPr/>
          <a:lstStyle/>
          <a:p>
            <a:fld id="{42EE2FE6-BE33-5E46-A14D-7CA6BED54960}" type="slidenum">
              <a:rPr lang="en-US" smtClean="0"/>
              <a:t>5</a:t>
            </a:fld>
            <a:endParaRPr lang="en-US"/>
          </a:p>
        </p:txBody>
      </p:sp>
      <p:sp>
        <p:nvSpPr>
          <p:cNvPr id="6" name="Rectangle 5"/>
          <p:cNvSpPr/>
          <p:nvPr/>
        </p:nvSpPr>
        <p:spPr>
          <a:xfrm>
            <a:off x="457200" y="965058"/>
            <a:ext cx="4801611" cy="4893647"/>
          </a:xfrm>
          <a:prstGeom prst="rect">
            <a:avLst/>
          </a:prstGeom>
        </p:spPr>
        <p:txBody>
          <a:bodyPr wrap="square">
            <a:spAutoFit/>
          </a:bodyPr>
          <a:lstStyle/>
          <a:p>
            <a:r>
              <a:rPr lang="en-US" sz="2400" dirty="0">
                <a:solidFill>
                  <a:srgbClr val="003399"/>
                </a:solidFill>
                <a:latin typeface="Times New Roman" panose="02020603050405020304" pitchFamily="18" charset="0"/>
              </a:rPr>
              <a:t>Required Text/Readings </a:t>
            </a:r>
            <a:endParaRPr lang="en-US" b="1" dirty="0"/>
          </a:p>
          <a:p>
            <a:pPr algn="just"/>
            <a:r>
              <a:rPr lang="en-US" dirty="0">
                <a:solidFill>
                  <a:srgbClr val="000000"/>
                </a:solidFill>
                <a:latin typeface="Times New Roman" panose="02020603050405020304" pitchFamily="18" charset="0"/>
              </a:rPr>
              <a:t>This book was selected because it gives students up to date and practical engineering material on rocket propulsion in a manner consistent with college-level instruction.  The book can be purchased as a hardback or an online version</a:t>
            </a:r>
            <a:r>
              <a:rPr lang="en-US" dirty="0" smtClean="0">
                <a:solidFill>
                  <a:srgbClr val="000000"/>
                </a:solidFill>
                <a:latin typeface="Times New Roman" panose="02020603050405020304" pitchFamily="18" charset="0"/>
              </a:rPr>
              <a:t>.</a:t>
            </a:r>
          </a:p>
          <a:p>
            <a:pPr marL="285750" indent="-285750" algn="just">
              <a:buFont typeface="Arial" panose="020B0604020202020204" pitchFamily="34" charset="0"/>
              <a:buChar char="•"/>
            </a:pPr>
            <a:endParaRPr lang="en-US" dirty="0"/>
          </a:p>
          <a:p>
            <a:pPr marL="285750" indent="-285750" algn="just" fontAlgn="base">
              <a:buFont typeface="Arial" panose="020B0604020202020204" pitchFamily="34" charset="0"/>
              <a:buChar char="•"/>
            </a:pPr>
            <a:r>
              <a:rPr lang="en-US" dirty="0">
                <a:solidFill>
                  <a:srgbClr val="000000"/>
                </a:solidFill>
                <a:latin typeface="Times New Roman" panose="02020603050405020304" pitchFamily="18" charset="0"/>
              </a:rPr>
              <a:t>Heister, S. D., Anderson, W.E., </a:t>
            </a:r>
            <a:r>
              <a:rPr lang="en-US" dirty="0" err="1">
                <a:solidFill>
                  <a:srgbClr val="000000"/>
                </a:solidFill>
                <a:latin typeface="Times New Roman" panose="02020603050405020304" pitchFamily="18" charset="0"/>
              </a:rPr>
              <a:t>Pourpoint</a:t>
            </a:r>
            <a:r>
              <a:rPr lang="en-US" dirty="0">
                <a:solidFill>
                  <a:srgbClr val="000000"/>
                </a:solidFill>
                <a:latin typeface="Times New Roman" panose="02020603050405020304" pitchFamily="18" charset="0"/>
              </a:rPr>
              <a:t>, T. L., and </a:t>
            </a:r>
            <a:r>
              <a:rPr lang="en-US" dirty="0" err="1">
                <a:solidFill>
                  <a:srgbClr val="000000"/>
                </a:solidFill>
                <a:latin typeface="Times New Roman" panose="02020603050405020304" pitchFamily="18" charset="0"/>
              </a:rPr>
              <a:t>Cassady</a:t>
            </a:r>
            <a:r>
              <a:rPr lang="en-US" dirty="0">
                <a:solidFill>
                  <a:srgbClr val="000000"/>
                </a:solidFill>
                <a:latin typeface="Times New Roman" panose="02020603050405020304" pitchFamily="18" charset="0"/>
              </a:rPr>
              <a:t>, R.J.  </a:t>
            </a:r>
            <a:r>
              <a:rPr lang="en-US" u="sng" dirty="0">
                <a:solidFill>
                  <a:srgbClr val="000000"/>
                </a:solidFill>
                <a:latin typeface="Times New Roman" panose="02020603050405020304" pitchFamily="18" charset="0"/>
              </a:rPr>
              <a:t>Rocket Propulsion</a:t>
            </a:r>
            <a:r>
              <a:rPr lang="en-US" dirty="0" smtClean="0">
                <a:solidFill>
                  <a:srgbClr val="000000"/>
                </a:solidFill>
                <a:latin typeface="Times New Roman" panose="02020603050405020304" pitchFamily="18" charset="0"/>
              </a:rPr>
              <a:t>, Cambridge </a:t>
            </a:r>
            <a:r>
              <a:rPr lang="en-US" dirty="0">
                <a:solidFill>
                  <a:srgbClr val="000000"/>
                </a:solidFill>
                <a:latin typeface="Times New Roman" panose="02020603050405020304" pitchFamily="18" charset="0"/>
              </a:rPr>
              <a:t>Aerospace Series, 2019, Hardback, ISBN: </a:t>
            </a:r>
            <a:r>
              <a:rPr lang="en-US" dirty="0" smtClean="0">
                <a:solidFill>
                  <a:srgbClr val="000000"/>
                </a:solidFill>
                <a:latin typeface="Times New Roman" panose="02020603050405020304" pitchFamily="18" charset="0"/>
              </a:rPr>
              <a:t>9781108422277</a:t>
            </a:r>
          </a:p>
          <a:p>
            <a:pPr marL="285750" indent="-285750" algn="just" fontAlgn="base">
              <a:buFont typeface="Arial" panose="020B0604020202020204" pitchFamily="34" charset="0"/>
              <a:buChar char="•"/>
            </a:pPr>
            <a:endParaRPr lang="en-US" dirty="0">
              <a:solidFill>
                <a:srgbClr val="000000"/>
              </a:solidFill>
              <a:latin typeface="Noto Sans Symbols"/>
            </a:endParaRPr>
          </a:p>
          <a:p>
            <a:pPr marL="285750" indent="-285750">
              <a:buFont typeface="Arial" panose="020B0604020202020204" pitchFamily="34" charset="0"/>
              <a:buChar char="•"/>
            </a:pPr>
            <a:r>
              <a:rPr lang="en-US" dirty="0">
                <a:solidFill>
                  <a:srgbClr val="000000"/>
                </a:solidFill>
                <a:latin typeface="Times New Roman" panose="02020603050405020304" pitchFamily="18" charset="0"/>
              </a:rPr>
              <a:t>Heister, S. D., </a:t>
            </a:r>
            <a:r>
              <a:rPr lang="en-US" dirty="0" smtClean="0">
                <a:solidFill>
                  <a:srgbClr val="000000"/>
                </a:solidFill>
                <a:latin typeface="Times New Roman" panose="02020603050405020304" pitchFamily="18" charset="0"/>
              </a:rPr>
              <a:t>Anderson</a:t>
            </a:r>
            <a:r>
              <a:rPr lang="en-US" dirty="0">
                <a:solidFill>
                  <a:srgbClr val="000000"/>
                </a:solidFill>
                <a:latin typeface="Times New Roman" panose="02020603050405020304" pitchFamily="18" charset="0"/>
              </a:rPr>
              <a:t>, W.E., </a:t>
            </a:r>
            <a:r>
              <a:rPr lang="en-US" dirty="0" err="1">
                <a:solidFill>
                  <a:srgbClr val="000000"/>
                </a:solidFill>
                <a:latin typeface="Times New Roman" panose="02020603050405020304" pitchFamily="18" charset="0"/>
              </a:rPr>
              <a:t>Pourpoint</a:t>
            </a:r>
            <a:r>
              <a:rPr lang="en-US" dirty="0">
                <a:solidFill>
                  <a:srgbClr val="000000"/>
                </a:solidFill>
                <a:latin typeface="Times New Roman" panose="02020603050405020304" pitchFamily="18" charset="0"/>
              </a:rPr>
              <a:t>, T. L., and </a:t>
            </a:r>
            <a:r>
              <a:rPr lang="en-US" dirty="0" err="1">
                <a:solidFill>
                  <a:srgbClr val="000000"/>
                </a:solidFill>
                <a:latin typeface="Times New Roman" panose="02020603050405020304" pitchFamily="18" charset="0"/>
              </a:rPr>
              <a:t>Cassady</a:t>
            </a:r>
            <a:r>
              <a:rPr lang="en-US" dirty="0">
                <a:solidFill>
                  <a:srgbClr val="000000"/>
                </a:solidFill>
                <a:latin typeface="Times New Roman" panose="02020603050405020304" pitchFamily="18" charset="0"/>
              </a:rPr>
              <a:t>, R.J.  </a:t>
            </a:r>
            <a:r>
              <a:rPr lang="en-US" u="sng" dirty="0">
                <a:solidFill>
                  <a:srgbClr val="000000"/>
                </a:solidFill>
                <a:latin typeface="Times New Roman" panose="02020603050405020304" pitchFamily="18" charset="0"/>
              </a:rPr>
              <a:t>Rocket Propulsio</a:t>
            </a:r>
            <a:r>
              <a:rPr lang="en-US" dirty="0">
                <a:solidFill>
                  <a:srgbClr val="000000"/>
                </a:solidFill>
                <a:latin typeface="Times New Roman" panose="02020603050405020304" pitchFamily="18" charset="0"/>
              </a:rPr>
              <a:t>n</a:t>
            </a:r>
            <a:r>
              <a:rPr lang="en-US" dirty="0" smtClean="0">
                <a:solidFill>
                  <a:srgbClr val="000000"/>
                </a:solidFill>
                <a:latin typeface="Times New Roman" panose="02020603050405020304" pitchFamily="18" charset="0"/>
              </a:rPr>
              <a:t>, Cambridge </a:t>
            </a:r>
            <a:r>
              <a:rPr lang="en-US" dirty="0">
                <a:solidFill>
                  <a:srgbClr val="000000"/>
                </a:solidFill>
                <a:latin typeface="Times New Roman" panose="02020603050405020304" pitchFamily="18" charset="0"/>
              </a:rPr>
              <a:t>Aerospace Series, 2019, Online, ISBN: 9781108422277, FORMAT: Adobe eBook Reader, ISBN: 9781108397100</a:t>
            </a:r>
            <a:endParaRPr lang="en-US" dirty="0"/>
          </a:p>
        </p:txBody>
      </p:sp>
      <p:pic>
        <p:nvPicPr>
          <p:cNvPr id="7" name="Picture 6"/>
          <p:cNvPicPr>
            <a:picLocks noChangeAspect="1"/>
          </p:cNvPicPr>
          <p:nvPr/>
        </p:nvPicPr>
        <p:blipFill>
          <a:blip r:embed="rId2"/>
          <a:stretch>
            <a:fillRect/>
          </a:stretch>
        </p:blipFill>
        <p:spPr>
          <a:xfrm>
            <a:off x="5701631" y="1373229"/>
            <a:ext cx="2985169" cy="4077304"/>
          </a:xfrm>
          <a:prstGeom prst="rect">
            <a:avLst/>
          </a:prstGeom>
        </p:spPr>
      </p:pic>
    </p:spTree>
    <p:extLst>
      <p:ext uri="{BB962C8B-B14F-4D97-AF65-F5344CB8AC3E}">
        <p14:creationId xmlns:p14="http://schemas.microsoft.com/office/powerpoint/2010/main" val="4277724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444" y="571004"/>
            <a:ext cx="8229600" cy="514256"/>
          </a:xfrm>
        </p:spPr>
        <p:txBody>
          <a:bodyPr>
            <a:normAutofit fontScale="90000"/>
          </a:bodyPr>
          <a:lstStyle/>
          <a:p>
            <a:r>
              <a:rPr lang="en-US" b="1" dirty="0">
                <a:solidFill>
                  <a:srgbClr val="003399"/>
                </a:solidFill>
                <a:latin typeface="Times New Roman" panose="02020603050405020304" pitchFamily="18" charset="0"/>
              </a:rPr>
              <a:t>Chapters Covered from the Book</a:t>
            </a:r>
            <a:r>
              <a:rPr lang="en-US" sz="4000" b="1" dirty="0">
                <a:solidFill>
                  <a:srgbClr val="003399"/>
                </a:solidFill>
                <a:latin typeface="Times New Roman" panose="02020603050405020304" pitchFamily="18" charset="0"/>
              </a:rPr>
              <a:t/>
            </a:r>
            <a:br>
              <a:rPr lang="en-US" sz="4000" b="1" dirty="0">
                <a:solidFill>
                  <a:srgbClr val="003399"/>
                </a:solidFill>
                <a:latin typeface="Times New Roman" panose="02020603050405020304" pitchFamily="18" charset="0"/>
              </a:rPr>
            </a:br>
            <a:endParaRPr lang="en-US" dirty="0"/>
          </a:p>
        </p:txBody>
      </p:sp>
      <p:sp>
        <p:nvSpPr>
          <p:cNvPr id="3" name="Content Placeholder 2"/>
          <p:cNvSpPr>
            <a:spLocks noGrp="1"/>
          </p:cNvSpPr>
          <p:nvPr>
            <p:ph idx="1"/>
          </p:nvPr>
        </p:nvSpPr>
        <p:spPr>
          <a:xfrm>
            <a:off x="457199" y="1063532"/>
            <a:ext cx="8531817" cy="5062631"/>
          </a:xfrm>
        </p:spPr>
        <p:txBody>
          <a:bodyPr>
            <a:noAutofit/>
          </a:bodyPr>
          <a:lstStyle/>
          <a:p>
            <a:pPr lvl="0">
              <a:lnSpc>
                <a:spcPct val="115000"/>
              </a:lnSpc>
              <a:spcBef>
                <a:spcPts val="0"/>
              </a:spcBef>
              <a:buFont typeface="Symbol" panose="05050102010706020507" pitchFamily="18" charset="2"/>
              <a:buChar char=""/>
            </a:pPr>
            <a:r>
              <a:rPr lang="en-US" sz="2400" dirty="0">
                <a:solidFill>
                  <a:srgbClr val="000000"/>
                </a:solidFill>
              </a:rPr>
              <a:t>Chapter </a:t>
            </a:r>
            <a:r>
              <a:rPr lang="en-US" sz="2400" dirty="0" smtClean="0">
                <a:solidFill>
                  <a:srgbClr val="000000"/>
                </a:solidFill>
              </a:rPr>
              <a:t>  1 - Classification </a:t>
            </a:r>
            <a:r>
              <a:rPr lang="en-US" sz="2400" dirty="0">
                <a:solidFill>
                  <a:srgbClr val="000000"/>
                </a:solidFill>
              </a:rPr>
              <a:t>of </a:t>
            </a:r>
            <a:r>
              <a:rPr lang="en-US" sz="2400" dirty="0" smtClean="0">
                <a:solidFill>
                  <a:srgbClr val="000000"/>
                </a:solidFill>
              </a:rPr>
              <a:t>Prop. Sys. &amp; </a:t>
            </a:r>
            <a:r>
              <a:rPr lang="en-US" sz="2400" dirty="0">
                <a:solidFill>
                  <a:srgbClr val="000000"/>
                </a:solidFill>
              </a:rPr>
              <a:t>Historical Perspectives</a:t>
            </a:r>
            <a:endParaRPr lang="en-US" sz="2400" dirty="0">
              <a:solidFill>
                <a:srgbClr val="003399"/>
              </a:solidFill>
            </a:endParaRPr>
          </a:p>
          <a:p>
            <a:pPr lvl="0">
              <a:lnSpc>
                <a:spcPct val="115000"/>
              </a:lnSpc>
              <a:spcBef>
                <a:spcPts val="0"/>
              </a:spcBef>
              <a:buFont typeface="Symbol" panose="05050102010706020507" pitchFamily="18" charset="2"/>
              <a:buChar char=""/>
            </a:pPr>
            <a:r>
              <a:rPr lang="en-US" sz="2400" dirty="0">
                <a:solidFill>
                  <a:srgbClr val="000000"/>
                </a:solidFill>
              </a:rPr>
              <a:t>Chapter </a:t>
            </a:r>
            <a:r>
              <a:rPr lang="en-US" sz="2400" dirty="0" smtClean="0">
                <a:solidFill>
                  <a:srgbClr val="000000"/>
                </a:solidFill>
              </a:rPr>
              <a:t>  2 </a:t>
            </a:r>
            <a:r>
              <a:rPr lang="en-US" sz="2400" dirty="0">
                <a:solidFill>
                  <a:srgbClr val="000000"/>
                </a:solidFill>
              </a:rPr>
              <a:t>- </a:t>
            </a:r>
            <a:r>
              <a:rPr lang="en-US" sz="2400" dirty="0" smtClean="0">
                <a:solidFill>
                  <a:srgbClr val="000000"/>
                </a:solidFill>
              </a:rPr>
              <a:t>Mission </a:t>
            </a:r>
            <a:r>
              <a:rPr lang="en-US" sz="2400" dirty="0">
                <a:solidFill>
                  <a:srgbClr val="000000"/>
                </a:solidFill>
              </a:rPr>
              <a:t>Analysis Fundamentals</a:t>
            </a:r>
            <a:endParaRPr lang="en-US" sz="2400" dirty="0">
              <a:solidFill>
                <a:srgbClr val="003399"/>
              </a:solidFill>
            </a:endParaRPr>
          </a:p>
          <a:p>
            <a:pPr lvl="0">
              <a:lnSpc>
                <a:spcPct val="115000"/>
              </a:lnSpc>
              <a:spcBef>
                <a:spcPts val="0"/>
              </a:spcBef>
              <a:buFont typeface="Symbol" panose="05050102010706020507" pitchFamily="18" charset="2"/>
              <a:buChar char=""/>
            </a:pPr>
            <a:r>
              <a:rPr lang="en-US" sz="2400" dirty="0">
                <a:solidFill>
                  <a:srgbClr val="000000"/>
                </a:solidFill>
              </a:rPr>
              <a:t>Chapter </a:t>
            </a:r>
            <a:r>
              <a:rPr lang="en-US" sz="2400" dirty="0" smtClean="0">
                <a:solidFill>
                  <a:srgbClr val="000000"/>
                </a:solidFill>
              </a:rPr>
              <a:t>  3 </a:t>
            </a:r>
            <a:r>
              <a:rPr lang="en-US" sz="2400" dirty="0">
                <a:solidFill>
                  <a:srgbClr val="000000"/>
                </a:solidFill>
              </a:rPr>
              <a:t>- </a:t>
            </a:r>
            <a:r>
              <a:rPr lang="en-US" sz="2400" dirty="0" smtClean="0">
                <a:solidFill>
                  <a:srgbClr val="000000"/>
                </a:solidFill>
              </a:rPr>
              <a:t>Trajectory </a:t>
            </a:r>
            <a:r>
              <a:rPr lang="en-US" sz="2400" dirty="0">
                <a:solidFill>
                  <a:srgbClr val="000000"/>
                </a:solidFill>
              </a:rPr>
              <a:t>Analysis and Rocket Design</a:t>
            </a:r>
            <a:endParaRPr lang="en-US" sz="2400" dirty="0">
              <a:solidFill>
                <a:srgbClr val="003399"/>
              </a:solidFill>
            </a:endParaRPr>
          </a:p>
          <a:p>
            <a:pPr lvl="0">
              <a:lnSpc>
                <a:spcPct val="115000"/>
              </a:lnSpc>
              <a:spcBef>
                <a:spcPts val="0"/>
              </a:spcBef>
              <a:buFont typeface="Symbol" panose="05050102010706020507" pitchFamily="18" charset="2"/>
              <a:buChar char=""/>
            </a:pPr>
            <a:r>
              <a:rPr lang="en-US" sz="2400" dirty="0">
                <a:solidFill>
                  <a:srgbClr val="000000"/>
                </a:solidFill>
              </a:rPr>
              <a:t>Chapter </a:t>
            </a:r>
            <a:r>
              <a:rPr lang="en-US" sz="2400" dirty="0" smtClean="0">
                <a:solidFill>
                  <a:srgbClr val="000000"/>
                </a:solidFill>
              </a:rPr>
              <a:t>  4 </a:t>
            </a:r>
            <a:r>
              <a:rPr lang="en-US" sz="2400" dirty="0">
                <a:solidFill>
                  <a:srgbClr val="000000"/>
                </a:solidFill>
              </a:rPr>
              <a:t>- </a:t>
            </a:r>
            <a:r>
              <a:rPr lang="en-US" sz="2400" dirty="0" smtClean="0">
                <a:solidFill>
                  <a:srgbClr val="000000"/>
                </a:solidFill>
              </a:rPr>
              <a:t>Rocket </a:t>
            </a:r>
            <a:r>
              <a:rPr lang="en-US" sz="2400" dirty="0">
                <a:solidFill>
                  <a:srgbClr val="000000"/>
                </a:solidFill>
              </a:rPr>
              <a:t>Nozzle Performance</a:t>
            </a:r>
            <a:endParaRPr lang="en-US" sz="2400" dirty="0">
              <a:solidFill>
                <a:srgbClr val="003399"/>
              </a:solidFill>
            </a:endParaRPr>
          </a:p>
          <a:p>
            <a:pPr lvl="0">
              <a:lnSpc>
                <a:spcPct val="115000"/>
              </a:lnSpc>
              <a:spcBef>
                <a:spcPts val="0"/>
              </a:spcBef>
              <a:buFont typeface="Symbol" panose="05050102010706020507" pitchFamily="18" charset="2"/>
              <a:buChar char=""/>
            </a:pPr>
            <a:r>
              <a:rPr lang="en-US" sz="2400" dirty="0">
                <a:solidFill>
                  <a:srgbClr val="000000"/>
                </a:solidFill>
              </a:rPr>
              <a:t>Chapter </a:t>
            </a:r>
            <a:r>
              <a:rPr lang="en-US" sz="2400" dirty="0" smtClean="0">
                <a:solidFill>
                  <a:srgbClr val="000000"/>
                </a:solidFill>
              </a:rPr>
              <a:t>  5 </a:t>
            </a:r>
            <a:r>
              <a:rPr lang="en-US" sz="2400" dirty="0">
                <a:solidFill>
                  <a:srgbClr val="000000"/>
                </a:solidFill>
              </a:rPr>
              <a:t>- </a:t>
            </a:r>
            <a:r>
              <a:rPr lang="en-US" sz="2400" dirty="0" smtClean="0">
                <a:solidFill>
                  <a:srgbClr val="000000"/>
                </a:solidFill>
              </a:rPr>
              <a:t>Combustion </a:t>
            </a:r>
            <a:r>
              <a:rPr lang="en-US" sz="2400" dirty="0">
                <a:solidFill>
                  <a:srgbClr val="000000"/>
                </a:solidFill>
              </a:rPr>
              <a:t>and Thermochemistry</a:t>
            </a:r>
            <a:endParaRPr lang="en-US" sz="2400" dirty="0">
              <a:solidFill>
                <a:srgbClr val="003399"/>
              </a:solidFill>
            </a:endParaRPr>
          </a:p>
          <a:p>
            <a:pPr lvl="0">
              <a:lnSpc>
                <a:spcPct val="115000"/>
              </a:lnSpc>
              <a:spcBef>
                <a:spcPts val="0"/>
              </a:spcBef>
              <a:buFont typeface="Symbol" panose="05050102010706020507" pitchFamily="18" charset="2"/>
              <a:buChar char=""/>
            </a:pPr>
            <a:r>
              <a:rPr lang="en-US" sz="2400" dirty="0">
                <a:solidFill>
                  <a:srgbClr val="000000"/>
                </a:solidFill>
              </a:rPr>
              <a:t>Chapter </a:t>
            </a:r>
            <a:r>
              <a:rPr lang="en-US" sz="2400" dirty="0" smtClean="0">
                <a:solidFill>
                  <a:srgbClr val="000000"/>
                </a:solidFill>
              </a:rPr>
              <a:t>  6 </a:t>
            </a:r>
            <a:r>
              <a:rPr lang="en-US" sz="2400" dirty="0">
                <a:solidFill>
                  <a:srgbClr val="000000"/>
                </a:solidFill>
              </a:rPr>
              <a:t>- </a:t>
            </a:r>
            <a:r>
              <a:rPr lang="en-US" sz="2400" dirty="0" smtClean="0">
                <a:solidFill>
                  <a:srgbClr val="000000"/>
                </a:solidFill>
              </a:rPr>
              <a:t>Heat </a:t>
            </a:r>
            <a:r>
              <a:rPr lang="en-US" sz="2400" dirty="0">
                <a:solidFill>
                  <a:srgbClr val="000000"/>
                </a:solidFill>
              </a:rPr>
              <a:t>Transfer in Chemical </a:t>
            </a:r>
            <a:r>
              <a:rPr lang="en-US" sz="2400" dirty="0" smtClean="0">
                <a:solidFill>
                  <a:srgbClr val="000000"/>
                </a:solidFill>
              </a:rPr>
              <a:t>Rockets</a:t>
            </a:r>
          </a:p>
          <a:p>
            <a:pPr lvl="0">
              <a:lnSpc>
                <a:spcPct val="115000"/>
              </a:lnSpc>
              <a:spcBef>
                <a:spcPts val="0"/>
              </a:spcBef>
              <a:buFont typeface="Symbol" panose="05050102010706020507" pitchFamily="18" charset="2"/>
              <a:buChar char=""/>
            </a:pPr>
            <a:r>
              <a:rPr lang="en-US" sz="2400" dirty="0" smtClean="0">
                <a:solidFill>
                  <a:srgbClr val="000000"/>
                </a:solidFill>
              </a:rPr>
              <a:t>Chapter 7 – Solid Rocket Motors</a:t>
            </a:r>
            <a:endParaRPr lang="en-US" sz="2400" dirty="0">
              <a:solidFill>
                <a:srgbClr val="003399"/>
              </a:solidFill>
            </a:endParaRPr>
          </a:p>
          <a:p>
            <a:pPr lvl="0">
              <a:lnSpc>
                <a:spcPct val="115000"/>
              </a:lnSpc>
              <a:spcBef>
                <a:spcPts val="0"/>
              </a:spcBef>
              <a:buFont typeface="Symbol" panose="05050102010706020507" pitchFamily="18" charset="2"/>
              <a:buChar char=""/>
            </a:pPr>
            <a:r>
              <a:rPr lang="en-US" sz="2400" dirty="0">
                <a:solidFill>
                  <a:srgbClr val="000000"/>
                </a:solidFill>
              </a:rPr>
              <a:t>Chapter </a:t>
            </a:r>
            <a:r>
              <a:rPr lang="en-US" sz="2400" dirty="0" smtClean="0">
                <a:solidFill>
                  <a:srgbClr val="000000"/>
                </a:solidFill>
              </a:rPr>
              <a:t>  8 - Liquid </a:t>
            </a:r>
            <a:r>
              <a:rPr lang="en-US" sz="2400" dirty="0">
                <a:solidFill>
                  <a:srgbClr val="000000"/>
                </a:solidFill>
              </a:rPr>
              <a:t>Rocket Engines</a:t>
            </a:r>
            <a:endParaRPr lang="en-US" sz="2400" dirty="0">
              <a:solidFill>
                <a:srgbClr val="003399"/>
              </a:solidFill>
            </a:endParaRPr>
          </a:p>
          <a:p>
            <a:pPr lvl="0">
              <a:lnSpc>
                <a:spcPct val="115000"/>
              </a:lnSpc>
              <a:spcBef>
                <a:spcPts val="0"/>
              </a:spcBef>
              <a:buFont typeface="Symbol" panose="05050102010706020507" pitchFamily="18" charset="2"/>
              <a:buChar char=""/>
            </a:pPr>
            <a:r>
              <a:rPr lang="en-US" sz="2400" dirty="0">
                <a:solidFill>
                  <a:srgbClr val="000000"/>
                </a:solidFill>
              </a:rPr>
              <a:t>Chapter </a:t>
            </a:r>
            <a:r>
              <a:rPr lang="en-US" sz="2400" dirty="0" smtClean="0">
                <a:solidFill>
                  <a:srgbClr val="000000"/>
                </a:solidFill>
              </a:rPr>
              <a:t>  9 - Liquid </a:t>
            </a:r>
            <a:r>
              <a:rPr lang="en-US" sz="2400" dirty="0">
                <a:solidFill>
                  <a:srgbClr val="000000"/>
                </a:solidFill>
              </a:rPr>
              <a:t>Rocket Propellants</a:t>
            </a:r>
            <a:endParaRPr lang="en-US" sz="2400" dirty="0">
              <a:solidFill>
                <a:srgbClr val="003399"/>
              </a:solidFill>
            </a:endParaRPr>
          </a:p>
          <a:p>
            <a:pPr lvl="0">
              <a:lnSpc>
                <a:spcPct val="115000"/>
              </a:lnSpc>
              <a:spcBef>
                <a:spcPts val="0"/>
              </a:spcBef>
              <a:buFont typeface="Symbol" panose="05050102010706020507" pitchFamily="18" charset="2"/>
              <a:buChar char=""/>
            </a:pPr>
            <a:r>
              <a:rPr lang="en-US" sz="2400" dirty="0">
                <a:solidFill>
                  <a:srgbClr val="000000"/>
                </a:solidFill>
              </a:rPr>
              <a:t>Chapter 10 </a:t>
            </a:r>
            <a:r>
              <a:rPr lang="en-US" sz="2400" dirty="0" smtClean="0">
                <a:solidFill>
                  <a:srgbClr val="000000"/>
                </a:solidFill>
              </a:rPr>
              <a:t>- Rocket </a:t>
            </a:r>
            <a:r>
              <a:rPr lang="en-US" sz="2400" dirty="0">
                <a:solidFill>
                  <a:srgbClr val="000000"/>
                </a:solidFill>
              </a:rPr>
              <a:t>Turbomachinery Fundamentals</a:t>
            </a:r>
            <a:endParaRPr lang="en-US" sz="2400" dirty="0">
              <a:solidFill>
                <a:srgbClr val="003399"/>
              </a:solidFill>
            </a:endParaRPr>
          </a:p>
          <a:p>
            <a:pPr lvl="0">
              <a:lnSpc>
                <a:spcPct val="115000"/>
              </a:lnSpc>
              <a:spcBef>
                <a:spcPts val="0"/>
              </a:spcBef>
              <a:buFont typeface="Symbol" panose="05050102010706020507" pitchFamily="18" charset="2"/>
              <a:buChar char=""/>
            </a:pPr>
            <a:r>
              <a:rPr lang="en-US" sz="2400" dirty="0">
                <a:solidFill>
                  <a:srgbClr val="000000"/>
                </a:solidFill>
              </a:rPr>
              <a:t>Chapter </a:t>
            </a:r>
            <a:r>
              <a:rPr lang="en-US" sz="2400" dirty="0" smtClean="0">
                <a:solidFill>
                  <a:srgbClr val="000000"/>
                </a:solidFill>
              </a:rPr>
              <a:t>11</a:t>
            </a:r>
            <a:r>
              <a:rPr lang="en-US" sz="2400" dirty="0">
                <a:solidFill>
                  <a:srgbClr val="000000"/>
                </a:solidFill>
              </a:rPr>
              <a:t> - </a:t>
            </a:r>
            <a:r>
              <a:rPr lang="en-US" sz="2400" dirty="0" smtClean="0">
                <a:solidFill>
                  <a:srgbClr val="000000"/>
                </a:solidFill>
              </a:rPr>
              <a:t>Hybrid </a:t>
            </a:r>
            <a:r>
              <a:rPr lang="en-US" sz="2400" dirty="0">
                <a:solidFill>
                  <a:srgbClr val="000000"/>
                </a:solidFill>
              </a:rPr>
              <a:t>Rocket Engines</a:t>
            </a:r>
            <a:endParaRPr lang="en-US" sz="2400" dirty="0">
              <a:solidFill>
                <a:srgbClr val="003399"/>
              </a:solidFill>
            </a:endParaRPr>
          </a:p>
          <a:p>
            <a:pPr lvl="0">
              <a:lnSpc>
                <a:spcPct val="115000"/>
              </a:lnSpc>
              <a:spcBef>
                <a:spcPts val="0"/>
              </a:spcBef>
              <a:buFont typeface="Symbol" panose="05050102010706020507" pitchFamily="18" charset="2"/>
              <a:buChar char=""/>
            </a:pPr>
            <a:r>
              <a:rPr lang="en-US" sz="2400" dirty="0">
                <a:solidFill>
                  <a:srgbClr val="000000"/>
                </a:solidFill>
              </a:rPr>
              <a:t>Chapter </a:t>
            </a:r>
            <a:r>
              <a:rPr lang="en-US" sz="2400" dirty="0" smtClean="0">
                <a:solidFill>
                  <a:srgbClr val="000000"/>
                </a:solidFill>
              </a:rPr>
              <a:t>12</a:t>
            </a:r>
            <a:r>
              <a:rPr lang="en-US" sz="2400" dirty="0">
                <a:solidFill>
                  <a:srgbClr val="000000"/>
                </a:solidFill>
              </a:rPr>
              <a:t> - </a:t>
            </a:r>
            <a:r>
              <a:rPr lang="en-US" sz="2400" dirty="0" smtClean="0">
                <a:solidFill>
                  <a:srgbClr val="000000"/>
                </a:solidFill>
              </a:rPr>
              <a:t>Combustion Instability</a:t>
            </a:r>
            <a:endParaRPr lang="en-US" sz="2400" dirty="0">
              <a:solidFill>
                <a:srgbClr val="003399"/>
              </a:solidFill>
            </a:endParaRPr>
          </a:p>
        </p:txBody>
      </p:sp>
      <p:sp>
        <p:nvSpPr>
          <p:cNvPr id="4" name="Slide Number Placeholder 3"/>
          <p:cNvSpPr>
            <a:spLocks noGrp="1"/>
          </p:cNvSpPr>
          <p:nvPr>
            <p:ph type="sldNum" sz="quarter" idx="12"/>
          </p:nvPr>
        </p:nvSpPr>
        <p:spPr/>
        <p:txBody>
          <a:bodyPr/>
          <a:lstStyle/>
          <a:p>
            <a:fld id="{42EE2FE6-BE33-5E46-A14D-7CA6BED54960}" type="slidenum">
              <a:rPr lang="en-US" smtClean="0"/>
              <a:t>6</a:t>
            </a:fld>
            <a:endParaRPr lang="en-US"/>
          </a:p>
        </p:txBody>
      </p:sp>
      <p:sp>
        <p:nvSpPr>
          <p:cNvPr id="5" name="Rectangle 4"/>
          <p:cNvSpPr/>
          <p:nvPr/>
        </p:nvSpPr>
        <p:spPr>
          <a:xfrm>
            <a:off x="2286000" y="490504"/>
            <a:ext cx="4572000" cy="417871"/>
          </a:xfrm>
          <a:prstGeom prst="rect">
            <a:avLst/>
          </a:prstGeom>
        </p:spPr>
        <p:txBody>
          <a:bodyPr>
            <a:spAutoFit/>
          </a:bodyPr>
          <a:lstStyle/>
          <a:p>
            <a:pPr marL="342900" marR="0" lvl="0" indent="-342900">
              <a:lnSpc>
                <a:spcPct val="115000"/>
              </a:lnSpc>
              <a:buFont typeface="Symbol" panose="05050102010706020507" pitchFamily="18" charset="2"/>
              <a:buChar char=""/>
            </a:pPr>
            <a:endParaRPr lang="en-US" sz="2000" b="1" dirty="0">
              <a:solidFill>
                <a:srgbClr val="003399"/>
              </a:solidFill>
              <a:effectLst/>
              <a:latin typeface="Times New Roman" panose="02020603050405020304" pitchFamily="18" charset="0"/>
            </a:endParaRPr>
          </a:p>
        </p:txBody>
      </p:sp>
    </p:spTree>
    <p:extLst>
      <p:ext uri="{BB962C8B-B14F-4D97-AF65-F5344CB8AC3E}">
        <p14:creationId xmlns:p14="http://schemas.microsoft.com/office/powerpoint/2010/main" val="92008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a:t>
            </a:r>
            <a:endParaRPr lang="en-US" dirty="0"/>
          </a:p>
        </p:txBody>
      </p:sp>
      <p:sp>
        <p:nvSpPr>
          <p:cNvPr id="10" name="Content Placeholder 9"/>
          <p:cNvSpPr>
            <a:spLocks noGrp="1"/>
          </p:cNvSpPr>
          <p:nvPr>
            <p:ph idx="1"/>
          </p:nvPr>
        </p:nvSpPr>
        <p:spPr>
          <a:xfrm>
            <a:off x="208344" y="1108014"/>
            <a:ext cx="8599990" cy="5062631"/>
          </a:xfrm>
        </p:spPr>
        <p:txBody>
          <a:bodyPr>
            <a:normAutofit/>
          </a:bodyPr>
          <a:lstStyle/>
          <a:p>
            <a:r>
              <a:rPr lang="en-US" sz="2400" dirty="0"/>
              <a:t>Module 1 - Fundamental Concepts (Book </a:t>
            </a:r>
            <a:r>
              <a:rPr lang="en-US" sz="2400" dirty="0" smtClean="0"/>
              <a:t>Chapter </a:t>
            </a:r>
            <a:r>
              <a:rPr lang="en-US" sz="2400" dirty="0"/>
              <a:t>1, 2,3 and 4)</a:t>
            </a:r>
          </a:p>
          <a:p>
            <a:r>
              <a:rPr lang="en-US" sz="2400" dirty="0"/>
              <a:t>Module 2 - Hybrid Rocket Engines (Book Chapter 11)</a:t>
            </a:r>
          </a:p>
          <a:p>
            <a:r>
              <a:rPr lang="en-US" sz="2400" dirty="0"/>
              <a:t>Module 3 - Combustion and Thermochemistry (Book Chapter 5)</a:t>
            </a:r>
          </a:p>
          <a:p>
            <a:r>
              <a:rPr lang="en-US" sz="2400" dirty="0"/>
              <a:t>Module 4 - Heat Transfer in Chemical Rockets (Book Chapter 6)</a:t>
            </a:r>
          </a:p>
          <a:p>
            <a:r>
              <a:rPr lang="en-US" sz="2400" dirty="0"/>
              <a:t>Module 5 - Liquid Rocket Engines (Book Chapter 8)</a:t>
            </a:r>
          </a:p>
          <a:p>
            <a:r>
              <a:rPr lang="en-US" sz="2400" dirty="0"/>
              <a:t>Module 6 - Liquid Rocket Propellants (Book Chapter 9)</a:t>
            </a:r>
          </a:p>
          <a:p>
            <a:r>
              <a:rPr lang="en-US" sz="2400" dirty="0"/>
              <a:t>Module 7 -  - Turbomachinery and Combustion Instability (Book Chapters 10 and 12)</a:t>
            </a:r>
          </a:p>
          <a:p>
            <a:r>
              <a:rPr lang="en-US" sz="2400" dirty="0"/>
              <a:t>Module 8 - Class Project (Material Provided</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2EE2FE6-BE33-5E46-A14D-7CA6BED54960}" type="slidenum">
              <a:rPr lang="en-US" smtClean="0"/>
              <a:t>7</a:t>
            </a:fld>
            <a:endParaRPr lang="en-US"/>
          </a:p>
        </p:txBody>
      </p:sp>
    </p:spTree>
    <p:extLst>
      <p:ext uri="{BB962C8B-B14F-4D97-AF65-F5344CB8AC3E}">
        <p14:creationId xmlns:p14="http://schemas.microsoft.com/office/powerpoint/2010/main" val="91590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Module Learning Objectives - Example</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8</a:t>
            </a:fld>
            <a:endParaRPr lang="en-US"/>
          </a:p>
        </p:txBody>
      </p:sp>
      <p:sp>
        <p:nvSpPr>
          <p:cNvPr id="6" name="Content Placeholder 5"/>
          <p:cNvSpPr>
            <a:spLocks noGrp="1"/>
          </p:cNvSpPr>
          <p:nvPr>
            <p:ph idx="1"/>
          </p:nvPr>
        </p:nvSpPr>
        <p:spPr>
          <a:xfrm>
            <a:off x="457200" y="1063532"/>
            <a:ext cx="8686800" cy="5062631"/>
          </a:xfrm>
        </p:spPr>
        <p:txBody>
          <a:bodyPr>
            <a:normAutofit fontScale="92500" lnSpcReduction="20000"/>
          </a:bodyPr>
          <a:lstStyle/>
          <a:p>
            <a:pPr marL="0" indent="0">
              <a:buNone/>
            </a:pPr>
            <a:r>
              <a:rPr lang="en-US" b="1" dirty="0"/>
              <a:t>Module 01 </a:t>
            </a:r>
            <a:r>
              <a:rPr lang="en-US" b="1" dirty="0" smtClean="0"/>
              <a:t>– Fundamental Concepts</a:t>
            </a:r>
          </a:p>
          <a:p>
            <a:pPr marL="0" indent="0">
              <a:buNone/>
            </a:pPr>
            <a:endParaRPr lang="en-US" b="1" dirty="0"/>
          </a:p>
          <a:p>
            <a:pPr fontAlgn="b"/>
            <a:r>
              <a:rPr lang="en-US" sz="3000" dirty="0">
                <a:latin typeface="Oxygen"/>
              </a:rPr>
              <a:t>Students will be able to demonstrate basic knowledge of propulsion terminology and the results of the last class </a:t>
            </a:r>
            <a:r>
              <a:rPr lang="en-US" sz="3000" dirty="0" smtClean="0">
                <a:latin typeface="Oxygen"/>
              </a:rPr>
              <a:t>project</a:t>
            </a:r>
          </a:p>
          <a:p>
            <a:pPr fontAlgn="b"/>
            <a:r>
              <a:rPr lang="en-US" sz="3000" dirty="0">
                <a:latin typeface="Oxygen"/>
              </a:rPr>
              <a:t>Students will be able to calculate the performance of an over-expanded nozzle that has separated </a:t>
            </a:r>
            <a:r>
              <a:rPr lang="en-US" sz="3000" dirty="0" smtClean="0">
                <a:latin typeface="Oxygen"/>
              </a:rPr>
              <a:t>flow</a:t>
            </a:r>
          </a:p>
          <a:p>
            <a:pPr fontAlgn="b"/>
            <a:r>
              <a:rPr lang="en-US" sz="3000" dirty="0">
                <a:latin typeface="Oxygen"/>
              </a:rPr>
              <a:t>Students will be able to derive the thrust and exit velocity equations for a converging-diverging nozzle from the conservation of momentum and conservation of energy equations.</a:t>
            </a:r>
          </a:p>
          <a:p>
            <a:endParaRPr lang="en-US" dirty="0"/>
          </a:p>
        </p:txBody>
      </p:sp>
    </p:spTree>
    <p:extLst>
      <p:ext uri="{BB962C8B-B14F-4D97-AF65-F5344CB8AC3E}">
        <p14:creationId xmlns:p14="http://schemas.microsoft.com/office/powerpoint/2010/main" val="314858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Module Components - Example</a:t>
            </a:r>
            <a:endParaRPr lang="en-US" dirty="0"/>
          </a:p>
        </p:txBody>
      </p:sp>
      <p:sp>
        <p:nvSpPr>
          <p:cNvPr id="4" name="Slide Number Placeholder 3"/>
          <p:cNvSpPr>
            <a:spLocks noGrp="1"/>
          </p:cNvSpPr>
          <p:nvPr>
            <p:ph type="sldNum" sz="quarter" idx="12"/>
          </p:nvPr>
        </p:nvSpPr>
        <p:spPr/>
        <p:txBody>
          <a:bodyPr/>
          <a:lstStyle/>
          <a:p>
            <a:fld id="{42EE2FE6-BE33-5E46-A14D-7CA6BED54960}" type="slidenum">
              <a:rPr lang="en-US" smtClean="0"/>
              <a:t>9</a:t>
            </a:fld>
            <a:endParaRPr lang="en-US"/>
          </a:p>
        </p:txBody>
      </p:sp>
      <p:sp>
        <p:nvSpPr>
          <p:cNvPr id="6" name="Content Placeholder 5"/>
          <p:cNvSpPr>
            <a:spLocks noGrp="1"/>
          </p:cNvSpPr>
          <p:nvPr>
            <p:ph idx="1"/>
          </p:nvPr>
        </p:nvSpPr>
        <p:spPr>
          <a:xfrm>
            <a:off x="488197" y="1086203"/>
            <a:ext cx="8686800" cy="5062631"/>
          </a:xfrm>
        </p:spPr>
        <p:txBody>
          <a:bodyPr>
            <a:normAutofit/>
          </a:bodyPr>
          <a:lstStyle/>
          <a:p>
            <a:pPr marL="0" indent="0">
              <a:buNone/>
            </a:pPr>
            <a:r>
              <a:rPr lang="en-US" b="1" dirty="0"/>
              <a:t>Module 01 - </a:t>
            </a:r>
            <a:r>
              <a:rPr lang="en-US" b="1" dirty="0"/>
              <a:t>Fundamental Concepts</a:t>
            </a:r>
          </a:p>
          <a:p>
            <a:r>
              <a:rPr lang="en-US" b="1" dirty="0" smtClean="0"/>
              <a:t>Module </a:t>
            </a:r>
            <a:r>
              <a:rPr lang="en-US" b="1" dirty="0"/>
              <a:t>Checklist</a:t>
            </a:r>
            <a:endParaRPr lang="en-US" dirty="0"/>
          </a:p>
          <a:p>
            <a:pPr marL="400050" lvl="1" indent="0">
              <a:buNone/>
            </a:pPr>
            <a:r>
              <a:rPr lang="en-US" dirty="0"/>
              <a:t>☐  Attend </a:t>
            </a:r>
            <a:r>
              <a:rPr lang="en-US" dirty="0" smtClean="0"/>
              <a:t>(and or view) </a:t>
            </a:r>
            <a:r>
              <a:rPr lang="en-US" dirty="0"/>
              <a:t>Lectures </a:t>
            </a:r>
            <a:r>
              <a:rPr lang="en-US" dirty="0" smtClean="0"/>
              <a:t>1A </a:t>
            </a:r>
            <a:r>
              <a:rPr lang="en-US" dirty="0"/>
              <a:t>and </a:t>
            </a:r>
            <a:r>
              <a:rPr lang="en-US" dirty="0" smtClean="0"/>
              <a:t>1B</a:t>
            </a:r>
            <a:r>
              <a:rPr lang="en-US" dirty="0"/>
              <a:t> </a:t>
            </a:r>
          </a:p>
          <a:p>
            <a:pPr marL="400050" lvl="1" indent="0">
              <a:buNone/>
            </a:pPr>
            <a:r>
              <a:rPr lang="en-US" dirty="0"/>
              <a:t>☐  </a:t>
            </a:r>
            <a:r>
              <a:rPr lang="en-US" dirty="0" smtClean="0"/>
              <a:t>Review Course </a:t>
            </a:r>
            <a:r>
              <a:rPr lang="en-US" dirty="0" smtClean="0"/>
              <a:t>Syllabus</a:t>
            </a:r>
          </a:p>
          <a:p>
            <a:pPr marL="400050" lvl="1" indent="0">
              <a:buNone/>
            </a:pPr>
            <a:r>
              <a:rPr lang="en-US" dirty="0"/>
              <a:t>☐  Review textbook chapter 1, 2, 3 and 4</a:t>
            </a:r>
            <a:endParaRPr lang="en-US" dirty="0"/>
          </a:p>
          <a:p>
            <a:pPr marL="400050" lvl="1" indent="0">
              <a:buNone/>
            </a:pPr>
            <a:r>
              <a:rPr lang="en-US" dirty="0"/>
              <a:t>☐ Complete Quiz </a:t>
            </a:r>
            <a:r>
              <a:rPr lang="en-US" dirty="0" smtClean="0"/>
              <a:t>1 </a:t>
            </a:r>
          </a:p>
          <a:p>
            <a:pPr marL="400050" lvl="1" indent="0">
              <a:buNone/>
            </a:pPr>
            <a:r>
              <a:rPr lang="en-US" dirty="0"/>
              <a:t>☐ </a:t>
            </a:r>
            <a:r>
              <a:rPr lang="en-US" dirty="0" smtClean="0"/>
              <a:t>Attend or Review Office Hours/Help Session</a:t>
            </a:r>
            <a:r>
              <a:rPr lang="en-US" dirty="0"/>
              <a:t/>
            </a:r>
            <a:br>
              <a:rPr lang="en-US" dirty="0"/>
            </a:br>
            <a:r>
              <a:rPr lang="en-US" dirty="0"/>
              <a:t>☐  Complete Homework 01 (01HW)</a:t>
            </a:r>
          </a:p>
          <a:p>
            <a:endParaRPr lang="en-US" dirty="0"/>
          </a:p>
        </p:txBody>
      </p:sp>
    </p:spTree>
    <p:extLst>
      <p:ext uri="{BB962C8B-B14F-4D97-AF65-F5344CB8AC3E}">
        <p14:creationId xmlns:p14="http://schemas.microsoft.com/office/powerpoint/2010/main" val="38468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826</TotalTime>
  <Words>1762</Words>
  <Application>Microsoft Office PowerPoint</Application>
  <PresentationFormat>On-screen Show (4:3)</PresentationFormat>
  <Paragraphs>246</Paragraphs>
  <Slides>42</Slides>
  <Notes>4</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Calibri</vt:lpstr>
      <vt:lpstr>Calibri Light</vt:lpstr>
      <vt:lpstr>Noto Sans Symbols</vt:lpstr>
      <vt:lpstr>Oxygen</vt:lpstr>
      <vt:lpstr>Symbol</vt:lpstr>
      <vt:lpstr>Times New Roman</vt:lpstr>
      <vt:lpstr>Office Theme</vt:lpstr>
      <vt:lpstr>Custom Design</vt:lpstr>
      <vt:lpstr>MAE 640 Rocket Propulsion II Lecture 01A Course Introduction </vt:lpstr>
      <vt:lpstr>Lecture 01A – Course Introduction </vt:lpstr>
      <vt:lpstr>UAH Propulsion Research Center</vt:lpstr>
      <vt:lpstr>Course Objectives</vt:lpstr>
      <vt:lpstr>Required Text/Readings</vt:lpstr>
      <vt:lpstr>Chapters Covered from the Book </vt:lpstr>
      <vt:lpstr>Approach</vt:lpstr>
      <vt:lpstr>Module Learning Objectives - Example</vt:lpstr>
      <vt:lpstr>Module Components - Example</vt:lpstr>
      <vt:lpstr>Course Project</vt:lpstr>
      <vt:lpstr>Assignment Descriptions</vt:lpstr>
      <vt:lpstr>Basis of Grade</vt:lpstr>
      <vt:lpstr>Course Schedule</vt:lpstr>
      <vt:lpstr>Course Schedule</vt:lpstr>
      <vt:lpstr>Homework Assignments</vt:lpstr>
      <vt:lpstr>Required Homework Format</vt:lpstr>
      <vt:lpstr>Online Items</vt:lpstr>
      <vt:lpstr>MAE 640 Rocket Propulsion II   Lecture 01A – Fundamental Concepts</vt:lpstr>
      <vt:lpstr>1.2 A Brief History of Rocketry Whose Inspiration brought UAH to Huntsville, Alabama?</vt:lpstr>
      <vt:lpstr>1.3.1 The Solid Rocket Motor (SRM)</vt:lpstr>
      <vt:lpstr>1.3.2 The Liquid Rocket Engine (LRE)</vt:lpstr>
      <vt:lpstr>1.3.3 The Hybrid Rocket Engine</vt:lpstr>
      <vt:lpstr>1.3.4 Nuclear Rocket Engines</vt:lpstr>
      <vt:lpstr>Integral Rocket/Dump Combustor Ramjet</vt:lpstr>
      <vt:lpstr>Comparison of Propulsion Systems</vt:lpstr>
      <vt:lpstr>2.1 General Design Process for Rockets</vt:lpstr>
      <vt:lpstr>2.1 Vehicle Components</vt:lpstr>
      <vt:lpstr>2.1 Driving Factors</vt:lpstr>
      <vt:lpstr>Driving Factors</vt:lpstr>
      <vt:lpstr>3.1 Vertical Trajectories</vt:lpstr>
      <vt:lpstr>3.1 Vertical Trajectories</vt:lpstr>
      <vt:lpstr>3.2 Burning Time and Accel. Effects</vt:lpstr>
      <vt:lpstr>01 Homework Assignment</vt:lpstr>
      <vt:lpstr>Required Homework Format</vt:lpstr>
      <vt:lpstr>Homework 01 - Problem 2.6</vt:lpstr>
      <vt:lpstr>Discussion of Thrust Equation</vt:lpstr>
      <vt:lpstr>Discussion of Thrust Equation</vt:lpstr>
      <vt:lpstr>Discussion of Thrust Equation</vt:lpstr>
      <vt:lpstr>Discussion of Thrust Equation</vt:lpstr>
      <vt:lpstr>Discussion of Thrust Equation</vt:lpstr>
      <vt:lpstr>Discussion of Thrust Equation</vt:lpstr>
      <vt:lpstr>Discussion of Thrust Equation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Lonergan</dc:creator>
  <cp:lastModifiedBy>Robert Frederick</cp:lastModifiedBy>
  <cp:revision>60</cp:revision>
  <cp:lastPrinted>2019-08-26T20:55:20Z</cp:lastPrinted>
  <dcterms:created xsi:type="dcterms:W3CDTF">2013-05-14T18:45:45Z</dcterms:created>
  <dcterms:modified xsi:type="dcterms:W3CDTF">2023-01-09T14:49:20Z</dcterms:modified>
</cp:coreProperties>
</file>